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58" r:id="rId4"/>
    <p:sldId id="257" r:id="rId5"/>
    <p:sldId id="259" r:id="rId6"/>
    <p:sldId id="260" r:id="rId7"/>
    <p:sldId id="262" r:id="rId8"/>
    <p:sldId id="261" r:id="rId9"/>
    <p:sldId id="268" r:id="rId10"/>
    <p:sldId id="263" r:id="rId11"/>
    <p:sldId id="269" r:id="rId12"/>
    <p:sldId id="264" r:id="rId13"/>
    <p:sldId id="270" r:id="rId14"/>
    <p:sldId id="265" r:id="rId15"/>
    <p:sldId id="271" r:id="rId16"/>
    <p:sldId id="266" r:id="rId17"/>
    <p:sldId id="272" r:id="rId18"/>
    <p:sldId id="267" r:id="rId19"/>
    <p:sldId id="278" r:id="rId20"/>
    <p:sldId id="273" r:id="rId21"/>
    <p:sldId id="274" r:id="rId22"/>
    <p:sldId id="275" r:id="rId23"/>
    <p:sldId id="276" r:id="rId24"/>
    <p:sldId id="277" r:id="rId25"/>
    <p:sldId id="280" r:id="rId26"/>
    <p:sldId id="283" r:id="rId27"/>
    <p:sldId id="284" r:id="rId28"/>
    <p:sldId id="285" r:id="rId29"/>
    <p:sldId id="286" r:id="rId30"/>
    <p:sldId id="287" r:id="rId31"/>
    <p:sldId id="281" r:id="rId32"/>
    <p:sldId id="282"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94624" autoAdjust="0"/>
  </p:normalViewPr>
  <p:slideViewPr>
    <p:cSldViewPr>
      <p:cViewPr varScale="1">
        <p:scale>
          <a:sx n="82" d="100"/>
          <a:sy n="82" d="100"/>
        </p:scale>
        <p:origin x="1493"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etigopigambhir@gmail.com" userId="adcaeb76a95a8eb2" providerId="LiveId" clId="{1DE4474A-0E0E-46A6-A5A8-8362E5BBFF34}"/>
    <pc:docChg chg="addSld modSld">
      <pc:chgData name="preetigopigambhir@gmail.com" userId="adcaeb76a95a8eb2" providerId="LiveId" clId="{1DE4474A-0E0E-46A6-A5A8-8362E5BBFF34}" dt="2021-07-28T16:18:24.630" v="33" actId="20577"/>
      <pc:docMkLst>
        <pc:docMk/>
      </pc:docMkLst>
      <pc:sldChg chg="modSp mod">
        <pc:chgData name="preetigopigambhir@gmail.com" userId="adcaeb76a95a8eb2" providerId="LiveId" clId="{1DE4474A-0E0E-46A6-A5A8-8362E5BBFF34}" dt="2021-07-28T16:18:24.630" v="33" actId="20577"/>
        <pc:sldMkLst>
          <pc:docMk/>
          <pc:sldMk cId="0" sldId="256"/>
        </pc:sldMkLst>
        <pc:spChg chg="mod">
          <ac:chgData name="preetigopigambhir@gmail.com" userId="adcaeb76a95a8eb2" providerId="LiveId" clId="{1DE4474A-0E0E-46A6-A5A8-8362E5BBFF34}" dt="2021-07-28T16:18:24.630" v="33" actId="20577"/>
          <ac:spMkLst>
            <pc:docMk/>
            <pc:sldMk cId="0" sldId="256"/>
            <ac:spMk id="3" creationId="{00000000-0000-0000-0000-000000000000}"/>
          </ac:spMkLst>
        </pc:spChg>
      </pc:sldChg>
      <pc:sldChg chg="modSp new mod">
        <pc:chgData name="preetigopigambhir@gmail.com" userId="adcaeb76a95a8eb2" providerId="LiveId" clId="{1DE4474A-0E0E-46A6-A5A8-8362E5BBFF34}" dt="2021-07-28T16:16:57.777" v="31" actId="20577"/>
        <pc:sldMkLst>
          <pc:docMk/>
          <pc:sldMk cId="2773418756" sldId="288"/>
        </pc:sldMkLst>
        <pc:spChg chg="mod">
          <ac:chgData name="preetigopigambhir@gmail.com" userId="adcaeb76a95a8eb2" providerId="LiveId" clId="{1DE4474A-0E0E-46A6-A5A8-8362E5BBFF34}" dt="2021-07-28T16:16:57.777" v="31" actId="20577"/>
          <ac:spMkLst>
            <pc:docMk/>
            <pc:sldMk cId="2773418756" sldId="288"/>
            <ac:spMk id="2" creationId="{ACFB6BAD-7508-4297-85B3-04D885B367A0}"/>
          </ac:spMkLst>
        </pc:spChg>
        <pc:spChg chg="mod">
          <ac:chgData name="preetigopigambhir@gmail.com" userId="adcaeb76a95a8eb2" providerId="LiveId" clId="{1DE4474A-0E0E-46A6-A5A8-8362E5BBFF34}" dt="2021-07-28T16:16:30.904" v="11" actId="12"/>
          <ac:spMkLst>
            <pc:docMk/>
            <pc:sldMk cId="2773418756" sldId="288"/>
            <ac:spMk id="3" creationId="{15188A55-3A27-45BB-865B-6146485EE56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51607C-FFA4-446D-ACA5-0CB373DA007A}" type="datetimeFigureOut">
              <a:rPr lang="en-IN" smtClean="0"/>
              <a:pPr/>
              <a:t>28-07-2021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8A63D4-E4A7-4A69-BE92-8B8F92A83A28}"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51607C-FFA4-446D-ACA5-0CB373DA007A}" type="datetimeFigureOut">
              <a:rPr lang="en-IN" smtClean="0"/>
              <a:pPr/>
              <a:t>28-07-2021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A63D4-E4A7-4A69-BE92-8B8F92A83A2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1640" y="2060848"/>
            <a:ext cx="6696744" cy="963538"/>
          </a:xfrm>
        </p:spPr>
        <p:txBody>
          <a:bodyPr/>
          <a:lstStyle/>
          <a:p>
            <a:r>
              <a:rPr lang="en-IN" b="1" u="sng" dirty="0">
                <a:solidFill>
                  <a:srgbClr val="C00000"/>
                </a:solidFill>
                <a:latin typeface="Algerian" pitchFamily="82" charset="0"/>
              </a:rPr>
              <a:t>THE MUGHAL EMPIRE </a:t>
            </a:r>
          </a:p>
        </p:txBody>
      </p:sp>
      <p:sp>
        <p:nvSpPr>
          <p:cNvPr id="3" name="Subtitle 2"/>
          <p:cNvSpPr>
            <a:spLocks noGrp="1"/>
          </p:cNvSpPr>
          <p:nvPr>
            <p:ph type="subTitle" idx="1"/>
          </p:nvPr>
        </p:nvSpPr>
        <p:spPr>
          <a:xfrm>
            <a:off x="1331640" y="3140968"/>
            <a:ext cx="6400800" cy="1752600"/>
          </a:xfrm>
        </p:spPr>
        <p:txBody>
          <a:bodyPr/>
          <a:lstStyle/>
          <a:p>
            <a:endParaRPr lang="en-IN" b="1">
              <a:solidFill>
                <a:srgbClr val="C00000"/>
              </a:solidFill>
            </a:endParaRPr>
          </a:p>
          <a:p>
            <a:r>
              <a:rPr lang="en-IN" b="1">
                <a:solidFill>
                  <a:srgbClr val="C00000"/>
                </a:solidFill>
              </a:rPr>
              <a:t>HISTORY CHAPTER-4</a:t>
            </a:r>
            <a:endParaRPr lang="en-IN" b="1" dirty="0">
              <a:solidFill>
                <a:srgbClr val="C00000"/>
              </a:solidFill>
            </a:endParaRPr>
          </a:p>
        </p:txBody>
      </p:sp>
      <p:pic>
        <p:nvPicPr>
          <p:cNvPr id="2050" name="Picture 2"/>
          <p:cNvPicPr>
            <a:picLocks noChangeAspect="1" noChangeArrowheads="1"/>
          </p:cNvPicPr>
          <p:nvPr/>
        </p:nvPicPr>
        <p:blipFill>
          <a:blip r:embed="rId2" cstate="print"/>
          <a:srcRect/>
          <a:stretch>
            <a:fillRect/>
          </a:stretch>
        </p:blipFill>
        <p:spPr bwMode="auto">
          <a:xfrm>
            <a:off x="329124" y="5306143"/>
            <a:ext cx="2410703" cy="1335801"/>
          </a:xfrm>
          <a:prstGeom prst="rect">
            <a:avLst/>
          </a:prstGeom>
          <a:ln>
            <a:noFill/>
          </a:ln>
          <a:effectLst>
            <a:outerShdw blurRad="292100" dist="139700" dir="2700000" algn="tl" rotWithShape="0">
              <a:srgbClr val="333333">
                <a:alpha val="65000"/>
              </a:srgbClr>
            </a:outerShdw>
          </a:effectLst>
        </p:spPr>
      </p:pic>
      <p:pic>
        <p:nvPicPr>
          <p:cNvPr id="2051" name="Picture 3"/>
          <p:cNvPicPr>
            <a:picLocks noChangeAspect="1" noChangeArrowheads="1"/>
          </p:cNvPicPr>
          <p:nvPr/>
        </p:nvPicPr>
        <p:blipFill>
          <a:blip r:embed="rId3" cstate="print"/>
          <a:srcRect/>
          <a:stretch>
            <a:fillRect/>
          </a:stretch>
        </p:blipFill>
        <p:spPr bwMode="auto">
          <a:xfrm>
            <a:off x="6372200" y="332656"/>
            <a:ext cx="2410703" cy="1294057"/>
          </a:xfrm>
          <a:prstGeom prst="rect">
            <a:avLst/>
          </a:prstGeom>
          <a:ln>
            <a:noFill/>
          </a:ln>
          <a:effectLst>
            <a:outerShdw blurRad="292100" dist="139700" dir="2700000" algn="tl" rotWithShape="0">
              <a:srgbClr val="333333">
                <a:alpha val="65000"/>
              </a:srgbClr>
            </a:outerShdw>
          </a:effectLst>
        </p:spPr>
      </p:pic>
      <p:pic>
        <p:nvPicPr>
          <p:cNvPr id="2052" name="Picture 4"/>
          <p:cNvPicPr>
            <a:picLocks noChangeAspect="1" noChangeArrowheads="1"/>
          </p:cNvPicPr>
          <p:nvPr/>
        </p:nvPicPr>
        <p:blipFill>
          <a:blip r:embed="rId4" cstate="print"/>
          <a:srcRect/>
          <a:stretch>
            <a:fillRect/>
          </a:stretch>
        </p:blipFill>
        <p:spPr bwMode="auto">
          <a:xfrm>
            <a:off x="4860032" y="476672"/>
            <a:ext cx="1294057" cy="1481904"/>
          </a:xfrm>
          <a:prstGeom prst="rect">
            <a:avLst/>
          </a:prstGeom>
          <a:ln>
            <a:noFill/>
          </a:ln>
          <a:effectLst>
            <a:outerShdw blurRad="292100" dist="139700" dir="2700000" algn="tl" rotWithShape="0">
              <a:srgbClr val="333333">
                <a:alpha val="65000"/>
              </a:srgbClr>
            </a:outerShdw>
          </a:effectLst>
        </p:spPr>
      </p:pic>
      <p:pic>
        <p:nvPicPr>
          <p:cNvPr id="2053" name="Picture 5"/>
          <p:cNvPicPr>
            <a:picLocks noChangeAspect="1" noChangeArrowheads="1"/>
          </p:cNvPicPr>
          <p:nvPr/>
        </p:nvPicPr>
        <p:blipFill>
          <a:blip r:embed="rId5" cstate="print"/>
          <a:srcRect/>
          <a:stretch>
            <a:fillRect/>
          </a:stretch>
        </p:blipFill>
        <p:spPr bwMode="auto">
          <a:xfrm>
            <a:off x="2051720" y="404664"/>
            <a:ext cx="2337651" cy="1450596"/>
          </a:xfrm>
          <a:prstGeom prst="rect">
            <a:avLst/>
          </a:prstGeom>
          <a:ln>
            <a:noFill/>
          </a:ln>
          <a:effectLst>
            <a:outerShdw blurRad="292100" dist="139700" dir="2700000" algn="tl" rotWithShape="0">
              <a:srgbClr val="333333">
                <a:alpha val="65000"/>
              </a:srgbClr>
            </a:outerShdw>
          </a:effectLst>
        </p:spPr>
      </p:pic>
      <p:pic>
        <p:nvPicPr>
          <p:cNvPr id="2054" name="Picture 6"/>
          <p:cNvPicPr>
            <a:picLocks noChangeAspect="1" noChangeArrowheads="1"/>
          </p:cNvPicPr>
          <p:nvPr/>
        </p:nvPicPr>
        <p:blipFill>
          <a:blip r:embed="rId6" cstate="print"/>
          <a:srcRect/>
          <a:stretch>
            <a:fillRect/>
          </a:stretch>
        </p:blipFill>
        <p:spPr bwMode="auto">
          <a:xfrm>
            <a:off x="348574" y="3212976"/>
            <a:ext cx="2100755" cy="1584176"/>
          </a:xfrm>
          <a:prstGeom prst="rect">
            <a:avLst/>
          </a:prstGeom>
          <a:ln>
            <a:noFill/>
          </a:ln>
          <a:effectLst>
            <a:outerShdw blurRad="292100" dist="139700" dir="2700000" algn="tl" rotWithShape="0">
              <a:srgbClr val="333333">
                <a:alpha val="65000"/>
              </a:srgbClr>
            </a:outerShdw>
          </a:effectLst>
        </p:spPr>
      </p:pic>
      <p:pic>
        <p:nvPicPr>
          <p:cNvPr id="2055" name="Picture 7"/>
          <p:cNvPicPr>
            <a:picLocks noChangeAspect="1" noChangeArrowheads="1"/>
          </p:cNvPicPr>
          <p:nvPr/>
        </p:nvPicPr>
        <p:blipFill>
          <a:blip r:embed="rId7" cstate="print"/>
          <a:srcRect/>
          <a:stretch>
            <a:fillRect/>
          </a:stretch>
        </p:blipFill>
        <p:spPr bwMode="auto">
          <a:xfrm>
            <a:off x="323528" y="332656"/>
            <a:ext cx="1453532" cy="1876377"/>
          </a:xfrm>
          <a:prstGeom prst="rect">
            <a:avLst/>
          </a:prstGeom>
          <a:ln>
            <a:noFill/>
          </a:ln>
          <a:effectLst>
            <a:outerShdw blurRad="292100" dist="139700" dir="2700000" algn="tl" rotWithShape="0">
              <a:srgbClr val="333333">
                <a:alpha val="65000"/>
              </a:srgbClr>
            </a:outerShdw>
          </a:effectLst>
        </p:spPr>
      </p:pic>
      <p:pic>
        <p:nvPicPr>
          <p:cNvPr id="2056" name="Picture 8"/>
          <p:cNvPicPr>
            <a:picLocks noChangeAspect="1" noChangeArrowheads="1"/>
          </p:cNvPicPr>
          <p:nvPr/>
        </p:nvPicPr>
        <p:blipFill>
          <a:blip r:embed="rId8" cstate="print"/>
          <a:srcRect/>
          <a:stretch>
            <a:fillRect/>
          </a:stretch>
        </p:blipFill>
        <p:spPr bwMode="auto">
          <a:xfrm>
            <a:off x="6566309" y="3717032"/>
            <a:ext cx="2254163" cy="1387980"/>
          </a:xfrm>
          <a:prstGeom prst="rect">
            <a:avLst/>
          </a:prstGeom>
          <a:ln>
            <a:noFill/>
          </a:ln>
          <a:effectLst>
            <a:outerShdw blurRad="292100" dist="139700" dir="2700000" algn="tl" rotWithShape="0">
              <a:srgbClr val="333333">
                <a:alpha val="65000"/>
              </a:srgbClr>
            </a:outerShdw>
          </a:effectLst>
        </p:spPr>
      </p:pic>
      <p:pic>
        <p:nvPicPr>
          <p:cNvPr id="2058" name="Picture 10"/>
          <p:cNvPicPr>
            <a:picLocks noChangeAspect="1" noChangeArrowheads="1"/>
          </p:cNvPicPr>
          <p:nvPr/>
        </p:nvPicPr>
        <p:blipFill>
          <a:blip r:embed="rId9" cstate="print"/>
          <a:srcRect/>
          <a:stretch>
            <a:fillRect/>
          </a:stretch>
        </p:blipFill>
        <p:spPr bwMode="auto">
          <a:xfrm>
            <a:off x="7752875" y="1916832"/>
            <a:ext cx="1283621" cy="1481904"/>
          </a:xfrm>
          <a:prstGeom prst="rect">
            <a:avLst/>
          </a:prstGeom>
          <a:ln>
            <a:noFill/>
          </a:ln>
          <a:effectLst>
            <a:outerShdw blurRad="292100" dist="139700" dir="2700000" algn="tl" rotWithShape="0">
              <a:srgbClr val="333333">
                <a:alpha val="65000"/>
              </a:srgbClr>
            </a:outerShdw>
          </a:effectLst>
        </p:spPr>
      </p:pic>
      <p:pic>
        <p:nvPicPr>
          <p:cNvPr id="2059" name="Picture 11"/>
          <p:cNvPicPr>
            <a:picLocks noChangeAspect="1" noChangeArrowheads="1"/>
          </p:cNvPicPr>
          <p:nvPr/>
        </p:nvPicPr>
        <p:blipFill>
          <a:blip r:embed="rId10" cstate="print"/>
          <a:srcRect/>
          <a:stretch>
            <a:fillRect/>
          </a:stretch>
        </p:blipFill>
        <p:spPr bwMode="auto">
          <a:xfrm>
            <a:off x="6444208" y="5373216"/>
            <a:ext cx="2391919" cy="1230411"/>
          </a:xfrm>
          <a:prstGeom prst="rect">
            <a:avLst/>
          </a:prstGeom>
          <a:ln>
            <a:noFill/>
          </a:ln>
          <a:effectLst>
            <a:outerShdw blurRad="292100" dist="139700" dir="2700000" algn="tl" rotWithShape="0">
              <a:srgbClr val="333333">
                <a:alpha val="65000"/>
              </a:srgbClr>
            </a:outerShdw>
          </a:effectLst>
        </p:spPr>
      </p:pic>
      <p:pic>
        <p:nvPicPr>
          <p:cNvPr id="14" name="Picture 3"/>
          <p:cNvPicPr>
            <a:picLocks noChangeAspect="1" noChangeArrowheads="1"/>
          </p:cNvPicPr>
          <p:nvPr/>
        </p:nvPicPr>
        <p:blipFill>
          <a:blip r:embed="rId11" cstate="print"/>
          <a:srcRect/>
          <a:stretch>
            <a:fillRect/>
          </a:stretch>
        </p:blipFill>
        <p:spPr bwMode="auto">
          <a:xfrm>
            <a:off x="2987824" y="4941168"/>
            <a:ext cx="3196820" cy="165618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336704"/>
          </a:xfrm>
        </p:spPr>
        <p:txBody>
          <a:bodyPr>
            <a:normAutofit fontScale="47500" lnSpcReduction="20000"/>
          </a:bodyPr>
          <a:lstStyle/>
          <a:p>
            <a:pPr>
              <a:buFont typeface="Wingdings" pitchFamily="2" charset="2"/>
              <a:buChar char="v"/>
            </a:pPr>
            <a:r>
              <a:rPr lang="en-IN" sz="5800" b="1" dirty="0"/>
              <a:t>AKBAR (1556-1605) </a:t>
            </a:r>
            <a:r>
              <a:rPr lang="en-IN" sz="5100" dirty="0"/>
              <a:t> </a:t>
            </a:r>
          </a:p>
          <a:p>
            <a:pPr>
              <a:buFont typeface="Wingdings" pitchFamily="2" charset="2"/>
              <a:buChar char="v"/>
            </a:pPr>
            <a:r>
              <a:rPr lang="en-IN" sz="2900" dirty="0"/>
              <a:t>became emperor at the tender age of 13.  One of the greatest </a:t>
            </a:r>
            <a:r>
              <a:rPr lang="en-IN" sz="2900" i="1" dirty="0" err="1"/>
              <a:t>Mughal</a:t>
            </a:r>
            <a:r>
              <a:rPr lang="en-IN" sz="2900" dirty="0"/>
              <a:t> rulers of all .</a:t>
            </a:r>
          </a:p>
          <a:p>
            <a:pPr>
              <a:buNone/>
            </a:pPr>
            <a:r>
              <a:rPr lang="en-IN" sz="2900" dirty="0"/>
              <a:t>	 Only </a:t>
            </a:r>
            <a:r>
              <a:rPr lang="en-IN" sz="2900" i="1" dirty="0" err="1"/>
              <a:t>Mughal</a:t>
            </a:r>
            <a:r>
              <a:rPr lang="en-IN" sz="2900" dirty="0"/>
              <a:t> emperor who was illiterate but still was extremely wise and</a:t>
            </a:r>
          </a:p>
          <a:p>
            <a:pPr>
              <a:buNone/>
            </a:pPr>
            <a:r>
              <a:rPr lang="en-IN" sz="2900" dirty="0"/>
              <a:t>	 knowledgeable, But he had liking for learning  !!</a:t>
            </a:r>
          </a:p>
          <a:p>
            <a:pPr>
              <a:buNone/>
            </a:pPr>
            <a:r>
              <a:rPr lang="en-IN" sz="2900" dirty="0"/>
              <a:t>	</a:t>
            </a:r>
          </a:p>
          <a:p>
            <a:pPr>
              <a:buNone/>
            </a:pPr>
            <a:r>
              <a:rPr lang="en-IN" sz="2900" dirty="0"/>
              <a:t>	Akbar’s reign can be divided into three broad  periods.</a:t>
            </a:r>
          </a:p>
          <a:p>
            <a:pPr>
              <a:buNone/>
            </a:pPr>
            <a:r>
              <a:rPr lang="en-IN" b="1" dirty="0"/>
              <a:t>	</a:t>
            </a:r>
            <a:r>
              <a:rPr lang="en-IN" sz="3400" b="1" u="sng" dirty="0"/>
              <a:t>(1)  1556-1570 </a:t>
            </a:r>
            <a:endParaRPr lang="en-IN" b="1" u="sng" dirty="0"/>
          </a:p>
          <a:p>
            <a:pPr>
              <a:buNone/>
            </a:pPr>
            <a:endParaRPr lang="en-IN" dirty="0"/>
          </a:p>
          <a:p>
            <a:pPr lvl="1">
              <a:buFont typeface="Wingdings" pitchFamily="2" charset="2"/>
              <a:buChar char="Ø"/>
            </a:pPr>
            <a:r>
              <a:rPr lang="en-IN" dirty="0"/>
              <a:t>	</a:t>
            </a:r>
            <a:r>
              <a:rPr lang="en-IN" sz="3500" dirty="0"/>
              <a:t>Akbar became independent of the regent </a:t>
            </a:r>
            <a:r>
              <a:rPr lang="en-IN" sz="3500" dirty="0" err="1"/>
              <a:t>Bairam</a:t>
            </a:r>
            <a:r>
              <a:rPr lang="en-IN" sz="3500" dirty="0"/>
              <a:t> Khan and his domestic staff.</a:t>
            </a:r>
          </a:p>
          <a:p>
            <a:pPr lvl="1">
              <a:buFont typeface="Wingdings" pitchFamily="2" charset="2"/>
              <a:buChar char="Ø"/>
            </a:pPr>
            <a:r>
              <a:rPr lang="en-IN" sz="3500" dirty="0"/>
              <a:t>	Military campaigns were launched against the </a:t>
            </a:r>
            <a:r>
              <a:rPr lang="en-IN" sz="3500" dirty="0" err="1"/>
              <a:t>Suris</a:t>
            </a:r>
            <a:r>
              <a:rPr lang="en-IN" sz="3500" dirty="0"/>
              <a:t> and other Afghans, </a:t>
            </a:r>
          </a:p>
          <a:p>
            <a:pPr lvl="1">
              <a:buFont typeface="Wingdings" pitchFamily="2" charset="2"/>
              <a:buChar char="Ø"/>
            </a:pPr>
            <a:r>
              <a:rPr lang="en-IN" sz="3500" dirty="0"/>
              <a:t>	Military campaigns against the neighbouring kingdoms of </a:t>
            </a:r>
            <a:r>
              <a:rPr lang="en-IN" sz="3500" dirty="0" err="1"/>
              <a:t>Malwa</a:t>
            </a:r>
            <a:r>
              <a:rPr lang="en-IN" sz="3500" dirty="0"/>
              <a:t> and </a:t>
            </a:r>
            <a:r>
              <a:rPr lang="en-IN" sz="3500" dirty="0" err="1"/>
              <a:t>Gondwana</a:t>
            </a:r>
            <a:r>
              <a:rPr lang="en-IN" sz="3500" dirty="0"/>
              <a:t>, </a:t>
            </a:r>
          </a:p>
          <a:p>
            <a:pPr lvl="1">
              <a:buFont typeface="Wingdings" pitchFamily="2" charset="2"/>
              <a:buChar char="Ø"/>
            </a:pPr>
            <a:r>
              <a:rPr lang="en-IN" sz="3500" dirty="0"/>
              <a:t>	Suppression of the revolt of his half-brother </a:t>
            </a:r>
            <a:r>
              <a:rPr lang="en-IN" sz="3500" dirty="0" err="1"/>
              <a:t>Mirza</a:t>
            </a:r>
            <a:r>
              <a:rPr lang="en-IN" sz="3500" dirty="0"/>
              <a:t> Hakim</a:t>
            </a:r>
          </a:p>
          <a:p>
            <a:pPr lvl="1">
              <a:buFont typeface="Wingdings" pitchFamily="2" charset="2"/>
              <a:buChar char="Ø"/>
            </a:pPr>
            <a:r>
              <a:rPr lang="en-IN" sz="3500" dirty="0"/>
              <a:t>	Suppression of the </a:t>
            </a:r>
            <a:r>
              <a:rPr lang="en-IN" sz="3500" dirty="0" err="1"/>
              <a:t>Uzbegs</a:t>
            </a:r>
            <a:r>
              <a:rPr lang="en-IN" sz="3500" dirty="0"/>
              <a:t>.</a:t>
            </a:r>
          </a:p>
          <a:p>
            <a:pPr lvl="1">
              <a:buFont typeface="Wingdings" pitchFamily="2" charset="2"/>
              <a:buChar char="Ø"/>
            </a:pPr>
            <a:r>
              <a:rPr lang="en-IN" sz="3500" dirty="0"/>
              <a:t>	In 1568 the </a:t>
            </a:r>
            <a:r>
              <a:rPr lang="en-IN" sz="3500" dirty="0" err="1"/>
              <a:t>Sisodiya</a:t>
            </a:r>
            <a:r>
              <a:rPr lang="en-IN" sz="3500" dirty="0"/>
              <a:t> capital of </a:t>
            </a:r>
            <a:r>
              <a:rPr lang="en-IN" sz="3500" dirty="0" err="1"/>
              <a:t>Chittor</a:t>
            </a:r>
            <a:r>
              <a:rPr lang="en-IN" sz="3500" dirty="0"/>
              <a:t> was seized and in 1569 </a:t>
            </a:r>
            <a:r>
              <a:rPr lang="en-IN" sz="3500" dirty="0" err="1"/>
              <a:t>Ranthambhor</a:t>
            </a:r>
            <a:r>
              <a:rPr lang="en-IN" sz="3500" dirty="0"/>
              <a:t>.</a:t>
            </a:r>
          </a:p>
          <a:p>
            <a:pPr>
              <a:buNone/>
            </a:pPr>
            <a:endParaRPr lang="en-IN" b="1" u="sng" dirty="0"/>
          </a:p>
          <a:p>
            <a:pPr>
              <a:buNone/>
            </a:pPr>
            <a:r>
              <a:rPr lang="en-IN" b="1" dirty="0"/>
              <a:t>	</a:t>
            </a:r>
            <a:r>
              <a:rPr lang="en-IN" sz="3800" b="1" u="sng" dirty="0"/>
              <a:t>(2) 1570-1585 </a:t>
            </a:r>
            <a:endParaRPr lang="en-IN" b="1" u="sng" dirty="0"/>
          </a:p>
          <a:p>
            <a:pPr>
              <a:buNone/>
            </a:pPr>
            <a:endParaRPr lang="en-IN" dirty="0"/>
          </a:p>
          <a:p>
            <a:pPr lvl="1">
              <a:buFont typeface="Wingdings" pitchFamily="2" charset="2"/>
              <a:buChar char="Ø"/>
            </a:pPr>
            <a:r>
              <a:rPr lang="en-IN" dirty="0"/>
              <a:t>	</a:t>
            </a:r>
            <a:r>
              <a:rPr lang="en-IN" sz="3400" u="sng" dirty="0"/>
              <a:t>Western military campaigns </a:t>
            </a:r>
            <a:r>
              <a:rPr lang="en-IN" sz="3400" dirty="0"/>
              <a:t>in Gujarat </a:t>
            </a:r>
          </a:p>
          <a:p>
            <a:pPr lvl="1">
              <a:buFont typeface="Wingdings" pitchFamily="2" charset="2"/>
              <a:buChar char="Ø"/>
            </a:pPr>
            <a:r>
              <a:rPr lang="en-IN" sz="3400" dirty="0"/>
              <a:t>	</a:t>
            </a:r>
            <a:r>
              <a:rPr lang="en-IN" sz="3400" u="sng" dirty="0"/>
              <a:t>Eastern military Campaigns</a:t>
            </a:r>
            <a:r>
              <a:rPr lang="en-IN" sz="3400" dirty="0"/>
              <a:t>  in Bihar, Bengal and Orissa..</a:t>
            </a:r>
          </a:p>
          <a:p>
            <a:endParaRPr lang="en-IN" dirty="0"/>
          </a:p>
          <a:p>
            <a:pPr>
              <a:buNone/>
            </a:pPr>
            <a:r>
              <a:rPr lang="en-IN" b="1" dirty="0"/>
              <a:t>	</a:t>
            </a:r>
            <a:r>
              <a:rPr lang="en-IN" sz="3800" b="1" u="sng" dirty="0"/>
              <a:t>(3) 1585-1605 </a:t>
            </a:r>
            <a:r>
              <a:rPr lang="en-IN" sz="3800" dirty="0"/>
              <a:t>–</a:t>
            </a:r>
            <a:r>
              <a:rPr lang="en-IN" sz="5100" dirty="0"/>
              <a:t> </a:t>
            </a:r>
            <a:r>
              <a:rPr lang="en-IN" sz="3800" dirty="0"/>
              <a:t>Further </a:t>
            </a:r>
            <a:r>
              <a:rPr lang="en-IN" sz="3800" u="sng" dirty="0"/>
              <a:t>expansion of Akbar’s empire</a:t>
            </a:r>
            <a:r>
              <a:rPr lang="en-IN" sz="3800" dirty="0"/>
              <a:t>. </a:t>
            </a:r>
          </a:p>
          <a:p>
            <a:pPr lvl="1">
              <a:buFont typeface="Wingdings" pitchFamily="2" charset="2"/>
              <a:buChar char="Ø"/>
            </a:pPr>
            <a:r>
              <a:rPr lang="en-IN" sz="3400" dirty="0"/>
              <a:t>	</a:t>
            </a:r>
            <a:r>
              <a:rPr lang="en-IN" sz="3400" u="sng" dirty="0"/>
              <a:t>North Western Campaigns </a:t>
            </a:r>
            <a:r>
              <a:rPr lang="en-IN" sz="3400" dirty="0"/>
              <a:t>were launched . </a:t>
            </a:r>
            <a:r>
              <a:rPr lang="en-IN" sz="3400" i="1" dirty="0"/>
              <a:t>Qandahar</a:t>
            </a:r>
            <a:r>
              <a:rPr lang="en-IN" sz="3400" dirty="0"/>
              <a:t> was seized from the </a:t>
            </a:r>
            <a:r>
              <a:rPr lang="en-IN" sz="3400" dirty="0" err="1"/>
              <a:t>Safavids</a:t>
            </a:r>
            <a:r>
              <a:rPr lang="en-IN" sz="3400" dirty="0"/>
              <a:t>, </a:t>
            </a:r>
            <a:r>
              <a:rPr lang="en-IN" sz="3400" i="1" dirty="0"/>
              <a:t>Kashmir</a:t>
            </a:r>
            <a:r>
              <a:rPr lang="en-IN" sz="3400" dirty="0"/>
              <a:t> was annexed, </a:t>
            </a:r>
            <a:r>
              <a:rPr lang="en-IN" sz="3400" i="1" dirty="0"/>
              <a:t>Kabul</a:t>
            </a:r>
            <a:r>
              <a:rPr lang="en-IN" sz="3400" dirty="0"/>
              <a:t>, after the death of </a:t>
            </a:r>
            <a:r>
              <a:rPr lang="en-IN" sz="3400" dirty="0" err="1"/>
              <a:t>Mirza</a:t>
            </a:r>
            <a:r>
              <a:rPr lang="en-IN" sz="3400" dirty="0"/>
              <a:t> Hakim. </a:t>
            </a:r>
          </a:p>
          <a:p>
            <a:pPr lvl="1">
              <a:buFont typeface="Wingdings" pitchFamily="2" charset="2"/>
              <a:buChar char="Ø"/>
            </a:pPr>
            <a:r>
              <a:rPr lang="en-IN" sz="3400" dirty="0"/>
              <a:t>	 </a:t>
            </a:r>
            <a:r>
              <a:rPr lang="en-IN" sz="3400" u="sng" dirty="0"/>
              <a:t>Deccan Campaigns </a:t>
            </a:r>
            <a:r>
              <a:rPr lang="en-IN" sz="3400" dirty="0"/>
              <a:t>started and Berar, </a:t>
            </a:r>
            <a:r>
              <a:rPr lang="en-IN" sz="3400" dirty="0" err="1"/>
              <a:t>Khandesh</a:t>
            </a:r>
            <a:r>
              <a:rPr lang="en-IN" sz="3400" dirty="0"/>
              <a:t> and parts of </a:t>
            </a:r>
            <a:r>
              <a:rPr lang="en-IN" sz="3400" dirty="0" err="1"/>
              <a:t>Ahmadnagar</a:t>
            </a:r>
            <a:r>
              <a:rPr lang="en-IN" sz="3400" dirty="0"/>
              <a:t> were annexed.</a:t>
            </a:r>
          </a:p>
        </p:txBody>
      </p:sp>
      <p:pic>
        <p:nvPicPr>
          <p:cNvPr id="4" name="Picture 3"/>
          <p:cNvPicPr>
            <a:picLocks noChangeAspect="1" noChangeArrowheads="1"/>
          </p:cNvPicPr>
          <p:nvPr/>
        </p:nvPicPr>
        <p:blipFill>
          <a:blip r:embed="rId2" cstate="print"/>
          <a:srcRect/>
          <a:stretch>
            <a:fillRect/>
          </a:stretch>
        </p:blipFill>
        <p:spPr bwMode="auto">
          <a:xfrm>
            <a:off x="7236296" y="193664"/>
            <a:ext cx="1684383" cy="1867184"/>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323528" y="332656"/>
            <a:ext cx="2286220" cy="2952328"/>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11560" y="3717032"/>
            <a:ext cx="1944216" cy="215521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940152" y="548680"/>
            <a:ext cx="2973917" cy="24052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5"/>
          <p:cNvPicPr>
            <a:picLocks noChangeAspect="1" noChangeArrowheads="1"/>
          </p:cNvPicPr>
          <p:nvPr/>
        </p:nvPicPr>
        <p:blipFill>
          <a:blip r:embed="rId5" cstate="print"/>
          <a:srcRect/>
          <a:stretch>
            <a:fillRect/>
          </a:stretch>
        </p:blipFill>
        <p:spPr bwMode="auto">
          <a:xfrm>
            <a:off x="6084168" y="3162217"/>
            <a:ext cx="2735585" cy="3291119"/>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3347864" y="116632"/>
            <a:ext cx="2222375" cy="2292371"/>
          </a:xfrm>
          <a:prstGeom prst="rect">
            <a:avLst/>
          </a:prstGeom>
          <a:noFill/>
          <a:ln w="9525">
            <a:noFill/>
            <a:miter lim="800000"/>
            <a:headEnd/>
            <a:tailEnd/>
          </a:ln>
        </p:spPr>
      </p:pic>
      <p:pic>
        <p:nvPicPr>
          <p:cNvPr id="1031" name="Picture 7"/>
          <p:cNvPicPr>
            <a:picLocks noChangeAspect="1" noChangeArrowheads="1"/>
          </p:cNvPicPr>
          <p:nvPr/>
        </p:nvPicPr>
        <p:blipFill>
          <a:blip r:embed="rId7" cstate="print"/>
          <a:srcRect/>
          <a:stretch>
            <a:fillRect/>
          </a:stretch>
        </p:blipFill>
        <p:spPr bwMode="auto">
          <a:xfrm>
            <a:off x="2771800" y="2492896"/>
            <a:ext cx="3055419" cy="1918519"/>
          </a:xfrm>
          <a:prstGeom prst="rect">
            <a:avLst/>
          </a:prstGeom>
          <a:noFill/>
          <a:ln w="9525">
            <a:noFill/>
            <a:miter lim="800000"/>
            <a:headEnd/>
            <a:tailEnd/>
          </a:ln>
        </p:spPr>
      </p:pic>
      <p:pic>
        <p:nvPicPr>
          <p:cNvPr id="1032" name="Picture 8"/>
          <p:cNvPicPr>
            <a:picLocks noChangeAspect="1" noChangeArrowheads="1"/>
          </p:cNvPicPr>
          <p:nvPr/>
        </p:nvPicPr>
        <p:blipFill>
          <a:blip r:embed="rId8" cstate="print"/>
          <a:srcRect/>
          <a:stretch>
            <a:fillRect/>
          </a:stretch>
        </p:blipFill>
        <p:spPr bwMode="auto">
          <a:xfrm>
            <a:off x="3275856" y="4797152"/>
            <a:ext cx="2452831" cy="1799481"/>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70984" cy="1143000"/>
          </a:xfrm>
        </p:spPr>
        <p:txBody>
          <a:bodyPr>
            <a:normAutofit/>
          </a:bodyPr>
          <a:lstStyle/>
          <a:p>
            <a:r>
              <a:rPr lang="en-IN" b="1" u="sng" dirty="0"/>
              <a:t>JAHANGIR</a:t>
            </a:r>
            <a:r>
              <a:rPr lang="en-IN" b="1" dirty="0"/>
              <a:t> (1605-1627)</a:t>
            </a:r>
          </a:p>
        </p:txBody>
      </p:sp>
      <p:sp>
        <p:nvSpPr>
          <p:cNvPr id="3" name="Content Placeholder 2"/>
          <p:cNvSpPr>
            <a:spLocks noGrp="1"/>
          </p:cNvSpPr>
          <p:nvPr>
            <p:ph idx="1"/>
          </p:nvPr>
        </p:nvSpPr>
        <p:spPr>
          <a:xfrm>
            <a:off x="457200" y="1600200"/>
            <a:ext cx="8686800" cy="4525963"/>
          </a:xfrm>
        </p:spPr>
        <p:txBody>
          <a:bodyPr>
            <a:normAutofit fontScale="62500" lnSpcReduction="20000"/>
          </a:bodyPr>
          <a:lstStyle/>
          <a:p>
            <a:r>
              <a:rPr lang="en-IN" dirty="0">
                <a:latin typeface="Times New Roman" pitchFamily="18" charset="0"/>
                <a:cs typeface="Times New Roman" pitchFamily="18" charset="0"/>
              </a:rPr>
              <a:t>Military campaigns started by Akbar continued.</a:t>
            </a:r>
          </a:p>
          <a:p>
            <a:pPr>
              <a:buNone/>
            </a:pP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 </a:t>
            </a:r>
            <a:r>
              <a:rPr lang="en-IN" dirty="0" err="1">
                <a:latin typeface="Times New Roman" pitchFamily="18" charset="0"/>
                <a:cs typeface="Times New Roman" pitchFamily="18" charset="0"/>
              </a:rPr>
              <a:t>Sisodiya</a:t>
            </a:r>
            <a:r>
              <a:rPr lang="en-IN" dirty="0">
                <a:latin typeface="Times New Roman" pitchFamily="18" charset="0"/>
                <a:cs typeface="Times New Roman" pitchFamily="18" charset="0"/>
              </a:rPr>
              <a:t> ruler of </a:t>
            </a:r>
            <a:r>
              <a:rPr lang="en-IN" dirty="0" err="1">
                <a:latin typeface="Times New Roman" pitchFamily="18" charset="0"/>
                <a:cs typeface="Times New Roman" pitchFamily="18" charset="0"/>
              </a:rPr>
              <a:t>Mewar</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Amar</a:t>
            </a:r>
            <a:r>
              <a:rPr lang="en-IN" dirty="0">
                <a:latin typeface="Times New Roman" pitchFamily="18" charset="0"/>
                <a:cs typeface="Times New Roman" pitchFamily="18" charset="0"/>
              </a:rPr>
              <a:t> Singh, accepted</a:t>
            </a:r>
          </a:p>
          <a:p>
            <a:pPr>
              <a:buNone/>
            </a:pP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Mughal</a:t>
            </a:r>
            <a:r>
              <a:rPr lang="en-IN" dirty="0">
                <a:latin typeface="Times New Roman" pitchFamily="18" charset="0"/>
                <a:cs typeface="Times New Roman" pitchFamily="18" charset="0"/>
              </a:rPr>
              <a:t> service. </a:t>
            </a:r>
          </a:p>
          <a:p>
            <a:pPr>
              <a:buNone/>
            </a:pP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Less successful campaigns against the Sikhs, the </a:t>
            </a:r>
            <a:r>
              <a:rPr lang="en-IN" dirty="0" err="1">
                <a:latin typeface="Times New Roman" pitchFamily="18" charset="0"/>
                <a:cs typeface="Times New Roman" pitchFamily="18" charset="0"/>
              </a:rPr>
              <a:t>Ahoms</a:t>
            </a:r>
            <a:r>
              <a:rPr lang="en-IN" dirty="0">
                <a:latin typeface="Times New Roman" pitchFamily="18" charset="0"/>
                <a:cs typeface="Times New Roman" pitchFamily="18" charset="0"/>
              </a:rPr>
              <a:t> and </a:t>
            </a:r>
            <a:r>
              <a:rPr lang="en-IN" dirty="0" err="1">
                <a:latin typeface="Times New Roman" pitchFamily="18" charset="0"/>
                <a:cs typeface="Times New Roman" pitchFamily="18" charset="0"/>
              </a:rPr>
              <a:t>Ahmadnagar</a:t>
            </a:r>
            <a:r>
              <a:rPr lang="en-IN" dirty="0">
                <a:latin typeface="Times New Roman" pitchFamily="18" charset="0"/>
                <a:cs typeface="Times New Roman" pitchFamily="18" charset="0"/>
              </a:rPr>
              <a:t> in </a:t>
            </a:r>
            <a:r>
              <a:rPr lang="en-IN" dirty="0" err="1">
                <a:latin typeface="Times New Roman" pitchFamily="18" charset="0"/>
                <a:cs typeface="Times New Roman" pitchFamily="18" charset="0"/>
              </a:rPr>
              <a:t>deccan</a:t>
            </a:r>
            <a:r>
              <a:rPr lang="en-IN" dirty="0">
                <a:latin typeface="Times New Roman" pitchFamily="18" charset="0"/>
                <a:cs typeface="Times New Roman" pitchFamily="18" charset="0"/>
              </a:rPr>
              <a:t> followed.</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Rebellion of Prince </a:t>
            </a:r>
            <a:r>
              <a:rPr lang="en-IN" dirty="0" err="1">
                <a:latin typeface="Times New Roman" pitchFamily="18" charset="0"/>
                <a:cs typeface="Times New Roman" pitchFamily="18" charset="0"/>
              </a:rPr>
              <a:t>Khurram</a:t>
            </a:r>
            <a:r>
              <a:rPr lang="en-IN" dirty="0">
                <a:latin typeface="Times New Roman" pitchFamily="18" charset="0"/>
                <a:cs typeface="Times New Roman" pitchFamily="18" charset="0"/>
              </a:rPr>
              <a:t>, the future Emperor Shah </a:t>
            </a:r>
            <a:r>
              <a:rPr lang="en-IN" dirty="0" err="1">
                <a:latin typeface="Times New Roman" pitchFamily="18" charset="0"/>
                <a:cs typeface="Times New Roman" pitchFamily="18" charset="0"/>
              </a:rPr>
              <a:t>Jahan</a:t>
            </a:r>
            <a:r>
              <a:rPr lang="en-IN" dirty="0">
                <a:latin typeface="Times New Roman" pitchFamily="18" charset="0"/>
                <a:cs typeface="Times New Roman" pitchFamily="18" charset="0"/>
              </a:rPr>
              <a:t> in the last years of his reign. </a:t>
            </a:r>
          </a:p>
          <a:p>
            <a:endParaRPr lang="en-IN" dirty="0">
              <a:latin typeface="Times New Roman" pitchFamily="18" charset="0"/>
              <a:cs typeface="Times New Roman" pitchFamily="18" charset="0"/>
            </a:endParaRPr>
          </a:p>
          <a:p>
            <a:r>
              <a:rPr lang="en-IN" dirty="0" err="1">
                <a:latin typeface="Times New Roman" pitchFamily="18" charset="0"/>
                <a:cs typeface="Times New Roman" pitchFamily="18" charset="0"/>
              </a:rPr>
              <a:t>Nur</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Jahan</a:t>
            </a:r>
            <a:r>
              <a:rPr lang="en-IN" dirty="0">
                <a:latin typeface="Times New Roman" pitchFamily="18" charset="0"/>
                <a:cs typeface="Times New Roman" pitchFamily="18" charset="0"/>
              </a:rPr>
              <a:t>, Jahangir’s wife , wielded lot of influence on Jahangir but her attempts  to marginalise Shah </a:t>
            </a:r>
            <a:r>
              <a:rPr lang="en-IN" dirty="0" err="1">
                <a:latin typeface="Times New Roman" pitchFamily="18" charset="0"/>
                <a:cs typeface="Times New Roman" pitchFamily="18" charset="0"/>
              </a:rPr>
              <a:t>Jahan</a:t>
            </a:r>
            <a:r>
              <a:rPr lang="en-IN" dirty="0">
                <a:latin typeface="Times New Roman" pitchFamily="18" charset="0"/>
                <a:cs typeface="Times New Roman" pitchFamily="18" charset="0"/>
              </a:rPr>
              <a:t> were unsuccessful.</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Jahangir had great love for Paintings </a:t>
            </a:r>
          </a:p>
        </p:txBody>
      </p:sp>
      <p:pic>
        <p:nvPicPr>
          <p:cNvPr id="4" name="Picture 11"/>
          <p:cNvPicPr>
            <a:picLocks noChangeAspect="1" noChangeArrowheads="1"/>
          </p:cNvPicPr>
          <p:nvPr/>
        </p:nvPicPr>
        <p:blipFill>
          <a:blip r:embed="rId2" cstate="print"/>
          <a:srcRect/>
          <a:stretch>
            <a:fillRect/>
          </a:stretch>
        </p:blipFill>
        <p:spPr bwMode="auto">
          <a:xfrm>
            <a:off x="6516216" y="260648"/>
            <a:ext cx="2160240" cy="2160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4355976" y="4941168"/>
            <a:ext cx="2436214" cy="1741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1" name="Picture 3"/>
          <p:cNvPicPr>
            <a:picLocks noChangeAspect="1" noChangeArrowheads="1"/>
          </p:cNvPicPr>
          <p:nvPr/>
        </p:nvPicPr>
        <p:blipFill>
          <a:blip r:embed="rId3" cstate="print"/>
          <a:srcRect/>
          <a:stretch>
            <a:fillRect/>
          </a:stretch>
        </p:blipFill>
        <p:spPr bwMode="auto">
          <a:xfrm>
            <a:off x="5076056" y="260648"/>
            <a:ext cx="3528392" cy="2502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3" name="Picture 5"/>
          <p:cNvPicPr>
            <a:picLocks noChangeAspect="1" noChangeArrowheads="1"/>
          </p:cNvPicPr>
          <p:nvPr/>
        </p:nvPicPr>
        <p:blipFill>
          <a:blip r:embed="rId4" cstate="print"/>
          <a:srcRect/>
          <a:stretch>
            <a:fillRect/>
          </a:stretch>
        </p:blipFill>
        <p:spPr bwMode="auto">
          <a:xfrm>
            <a:off x="467544" y="3573016"/>
            <a:ext cx="3384376" cy="24091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6" name="Picture 8"/>
          <p:cNvPicPr>
            <a:picLocks noChangeAspect="1" noChangeArrowheads="1"/>
          </p:cNvPicPr>
          <p:nvPr/>
        </p:nvPicPr>
        <p:blipFill>
          <a:blip r:embed="rId5" cstate="print"/>
          <a:srcRect/>
          <a:stretch>
            <a:fillRect/>
          </a:stretch>
        </p:blipFill>
        <p:spPr bwMode="auto">
          <a:xfrm>
            <a:off x="539552" y="260648"/>
            <a:ext cx="3312368" cy="2519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323528" y="2780928"/>
            <a:ext cx="4824536" cy="369332"/>
          </a:xfrm>
          <a:prstGeom prst="rect">
            <a:avLst/>
          </a:prstGeom>
          <a:noFill/>
        </p:spPr>
        <p:txBody>
          <a:bodyPr wrap="square" rtlCol="0">
            <a:spAutoFit/>
          </a:bodyPr>
          <a:lstStyle/>
          <a:p>
            <a:r>
              <a:rPr lang="en-IN" b="1" i="1" dirty="0">
                <a:latin typeface="Times New Roman" pitchFamily="18" charset="0"/>
                <a:cs typeface="Times New Roman" pitchFamily="18" charset="0"/>
              </a:rPr>
              <a:t>Tomb of </a:t>
            </a:r>
            <a:r>
              <a:rPr lang="en-IN" b="1" i="1" dirty="0" err="1">
                <a:latin typeface="Times New Roman" pitchFamily="18" charset="0"/>
                <a:cs typeface="Times New Roman" pitchFamily="18" charset="0"/>
              </a:rPr>
              <a:t>Jahengir</a:t>
            </a:r>
            <a:r>
              <a:rPr lang="en-IN" b="1" i="1" dirty="0">
                <a:latin typeface="Times New Roman" pitchFamily="18" charset="0"/>
                <a:cs typeface="Times New Roman" pitchFamily="18" charset="0"/>
              </a:rPr>
              <a:t> and </a:t>
            </a:r>
            <a:r>
              <a:rPr lang="en-IN" b="1" i="1" dirty="0" err="1">
                <a:latin typeface="Times New Roman" pitchFamily="18" charset="0"/>
                <a:cs typeface="Times New Roman" pitchFamily="18" charset="0"/>
              </a:rPr>
              <a:t>Noor</a:t>
            </a:r>
            <a:r>
              <a:rPr lang="en-IN" b="1" i="1" dirty="0">
                <a:latin typeface="Times New Roman" pitchFamily="18" charset="0"/>
                <a:cs typeface="Times New Roman" pitchFamily="18" charset="0"/>
              </a:rPr>
              <a:t> </a:t>
            </a:r>
            <a:r>
              <a:rPr lang="en-IN" b="1" i="1" dirty="0" err="1">
                <a:latin typeface="Times New Roman" pitchFamily="18" charset="0"/>
                <a:cs typeface="Times New Roman" pitchFamily="18" charset="0"/>
              </a:rPr>
              <a:t>Jahan</a:t>
            </a:r>
            <a:r>
              <a:rPr lang="en-IN" b="1" i="1" dirty="0">
                <a:latin typeface="Times New Roman" pitchFamily="18" charset="0"/>
                <a:cs typeface="Times New Roman" pitchFamily="18" charset="0"/>
              </a:rPr>
              <a:t> , Lahore </a:t>
            </a:r>
          </a:p>
        </p:txBody>
      </p:sp>
      <p:pic>
        <p:nvPicPr>
          <p:cNvPr id="2059" name="Picture 11"/>
          <p:cNvPicPr>
            <a:picLocks noChangeAspect="1" noChangeArrowheads="1"/>
          </p:cNvPicPr>
          <p:nvPr/>
        </p:nvPicPr>
        <p:blipFill>
          <a:blip r:embed="rId6" cstate="print"/>
          <a:srcRect/>
          <a:stretch>
            <a:fillRect/>
          </a:stretch>
        </p:blipFill>
        <p:spPr bwMode="auto">
          <a:xfrm>
            <a:off x="4644008" y="2924944"/>
            <a:ext cx="17145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60" name="Picture 12"/>
          <p:cNvPicPr>
            <a:picLocks noChangeAspect="1" noChangeArrowheads="1"/>
          </p:cNvPicPr>
          <p:nvPr/>
        </p:nvPicPr>
        <p:blipFill>
          <a:blip r:embed="rId7" cstate="print"/>
          <a:srcRect/>
          <a:stretch>
            <a:fillRect/>
          </a:stretch>
        </p:blipFill>
        <p:spPr bwMode="auto">
          <a:xfrm>
            <a:off x="7164288" y="3068960"/>
            <a:ext cx="1728192" cy="2393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7380312" y="5733256"/>
            <a:ext cx="1512168" cy="369332"/>
          </a:xfrm>
          <a:prstGeom prst="rect">
            <a:avLst/>
          </a:prstGeom>
          <a:noFill/>
        </p:spPr>
        <p:txBody>
          <a:bodyPr wrap="square" rtlCol="0">
            <a:spAutoFit/>
          </a:bodyPr>
          <a:lstStyle/>
          <a:p>
            <a:r>
              <a:rPr lang="en-IN" b="1" i="1" dirty="0" err="1"/>
              <a:t>Noor</a:t>
            </a:r>
            <a:r>
              <a:rPr lang="en-IN" b="1" i="1" dirty="0"/>
              <a:t> </a:t>
            </a:r>
            <a:r>
              <a:rPr lang="en-IN" b="1" i="1" dirty="0" err="1"/>
              <a:t>jahan</a:t>
            </a:r>
            <a:endParaRPr lang="en-IN" b="1" i="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6131024" cy="908720"/>
          </a:xfrm>
        </p:spPr>
        <p:txBody>
          <a:bodyPr>
            <a:normAutofit/>
          </a:bodyPr>
          <a:lstStyle/>
          <a:p>
            <a:r>
              <a:rPr lang="en-IN" b="1" u="sng" dirty="0"/>
              <a:t>SHAH JAHAN 1627-1658</a:t>
            </a:r>
          </a:p>
        </p:txBody>
      </p:sp>
      <p:sp>
        <p:nvSpPr>
          <p:cNvPr id="3" name="Content Placeholder 2"/>
          <p:cNvSpPr>
            <a:spLocks noGrp="1"/>
          </p:cNvSpPr>
          <p:nvPr>
            <p:ph idx="1"/>
          </p:nvPr>
        </p:nvSpPr>
        <p:spPr>
          <a:xfrm>
            <a:off x="457200" y="1124744"/>
            <a:ext cx="7931224" cy="4525963"/>
          </a:xfrm>
        </p:spPr>
        <p:txBody>
          <a:bodyPr>
            <a:noAutofit/>
          </a:bodyPr>
          <a:lstStyle/>
          <a:p>
            <a:r>
              <a:rPr lang="en-IN" sz="2400" u="sng" dirty="0" err="1"/>
              <a:t>Mughal</a:t>
            </a:r>
            <a:r>
              <a:rPr lang="en-IN" sz="2400" u="sng" dirty="0"/>
              <a:t> Deccan campaigns Continued </a:t>
            </a:r>
            <a:r>
              <a:rPr lang="en-IN" sz="2400" dirty="0"/>
              <a:t>under Shah </a:t>
            </a:r>
            <a:r>
              <a:rPr lang="en-IN" sz="2400" dirty="0" err="1"/>
              <a:t>Jahan</a:t>
            </a:r>
            <a:r>
              <a:rPr lang="en-IN" sz="2400" dirty="0"/>
              <a:t>. </a:t>
            </a:r>
          </a:p>
          <a:p>
            <a:r>
              <a:rPr lang="en-IN" sz="2400" dirty="0"/>
              <a:t>The </a:t>
            </a:r>
            <a:r>
              <a:rPr lang="en-IN" sz="2400" u="sng" dirty="0" err="1"/>
              <a:t>Bundelas</a:t>
            </a:r>
            <a:r>
              <a:rPr lang="en-IN" sz="2400" u="sng" dirty="0"/>
              <a:t> were defeated </a:t>
            </a:r>
            <a:r>
              <a:rPr lang="en-IN" sz="2400" dirty="0"/>
              <a:t>and </a:t>
            </a:r>
            <a:r>
              <a:rPr lang="en-IN" sz="2400" dirty="0" err="1"/>
              <a:t>Orchha</a:t>
            </a:r>
            <a:r>
              <a:rPr lang="en-IN" sz="2400" dirty="0"/>
              <a:t> seized. </a:t>
            </a:r>
          </a:p>
          <a:p>
            <a:r>
              <a:rPr lang="en-IN" sz="2400" dirty="0"/>
              <a:t>In the north-west, Qandahar was lost to the </a:t>
            </a:r>
            <a:r>
              <a:rPr lang="en-IN" sz="2400" dirty="0" err="1"/>
              <a:t>Safavids</a:t>
            </a:r>
            <a:r>
              <a:rPr lang="en-IN" sz="2400" dirty="0"/>
              <a:t>. </a:t>
            </a:r>
          </a:p>
          <a:p>
            <a:r>
              <a:rPr lang="en-IN" sz="2400" dirty="0"/>
              <a:t>In </a:t>
            </a:r>
            <a:r>
              <a:rPr lang="en-IN" sz="2400" u="sng" dirty="0"/>
              <a:t>1632 </a:t>
            </a:r>
            <a:r>
              <a:rPr lang="en-IN" sz="2400" u="sng" dirty="0" err="1"/>
              <a:t>Ahmadnagar</a:t>
            </a:r>
            <a:r>
              <a:rPr lang="en-IN" sz="2400" u="sng" dirty="0"/>
              <a:t> and </a:t>
            </a:r>
            <a:r>
              <a:rPr lang="en-IN" sz="2400" u="sng" dirty="0" err="1"/>
              <a:t>Bijapur</a:t>
            </a:r>
            <a:r>
              <a:rPr lang="en-IN" sz="2400" u="sng" dirty="0"/>
              <a:t> Conquered .</a:t>
            </a:r>
          </a:p>
          <a:p>
            <a:r>
              <a:rPr lang="en-IN" sz="2400" dirty="0"/>
              <a:t> In 1657-1658, there was </a:t>
            </a:r>
            <a:r>
              <a:rPr lang="en-IN" sz="2400" u="sng" dirty="0"/>
              <a:t>war of succession </a:t>
            </a:r>
            <a:r>
              <a:rPr lang="en-IN" sz="2400" dirty="0"/>
              <a:t>amongst Shah </a:t>
            </a:r>
            <a:r>
              <a:rPr lang="en-IN" sz="2400" dirty="0" err="1"/>
              <a:t>Jahan’s</a:t>
            </a:r>
            <a:r>
              <a:rPr lang="en-IN" sz="2400" dirty="0"/>
              <a:t> 4 sons.</a:t>
            </a:r>
          </a:p>
          <a:p>
            <a:r>
              <a:rPr lang="en-IN" sz="2400" u="sng" dirty="0"/>
              <a:t>Aurangzeb was victorious </a:t>
            </a:r>
            <a:r>
              <a:rPr lang="en-IN" sz="2400" dirty="0"/>
              <a:t>and his three brothers, including </a:t>
            </a:r>
            <a:r>
              <a:rPr lang="en-IN" sz="2400" dirty="0" err="1"/>
              <a:t>Dara</a:t>
            </a:r>
            <a:r>
              <a:rPr lang="en-IN" sz="2400" dirty="0"/>
              <a:t> </a:t>
            </a:r>
            <a:r>
              <a:rPr lang="en-IN" sz="2400" dirty="0" err="1"/>
              <a:t>Shukoh</a:t>
            </a:r>
            <a:r>
              <a:rPr lang="en-IN" sz="2400" dirty="0"/>
              <a:t>, were killed. </a:t>
            </a:r>
          </a:p>
          <a:p>
            <a:r>
              <a:rPr lang="en-IN" sz="2400" u="sng" dirty="0"/>
              <a:t>Shah </a:t>
            </a:r>
            <a:r>
              <a:rPr lang="en-IN" sz="2400" u="sng" dirty="0" err="1"/>
              <a:t>Jahan</a:t>
            </a:r>
            <a:r>
              <a:rPr lang="en-IN" sz="2400" u="sng" dirty="0"/>
              <a:t> was imprisoned </a:t>
            </a:r>
            <a:r>
              <a:rPr lang="en-IN" sz="2400" dirty="0"/>
              <a:t>for the rest of his life in Agra by son Aurangzeb. </a:t>
            </a:r>
          </a:p>
          <a:p>
            <a:r>
              <a:rPr lang="en-IN" sz="2400" dirty="0"/>
              <a:t>Shah </a:t>
            </a:r>
            <a:r>
              <a:rPr lang="en-IN" sz="2400" dirty="0" err="1"/>
              <a:t>Jahan</a:t>
            </a:r>
            <a:r>
              <a:rPr lang="en-IN" sz="2400" dirty="0"/>
              <a:t> was patron of Art and Architecture –many grand buildings were made during his rule –An Engineer’s King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28674" name="Picture 2"/>
          <p:cNvPicPr>
            <a:picLocks noChangeAspect="1" noChangeArrowheads="1"/>
          </p:cNvPicPr>
          <p:nvPr/>
        </p:nvPicPr>
        <p:blipFill>
          <a:blip r:embed="rId2" cstate="print"/>
          <a:srcRect/>
          <a:stretch>
            <a:fillRect/>
          </a:stretch>
        </p:blipFill>
        <p:spPr bwMode="auto">
          <a:xfrm>
            <a:off x="872742" y="188641"/>
            <a:ext cx="3327461" cy="1872208"/>
          </a:xfrm>
          <a:prstGeom prst="rect">
            <a:avLst/>
          </a:prstGeom>
          <a:ln w="88900" cap="sq" cmpd="thickThin">
            <a:solidFill>
              <a:srgbClr val="000000"/>
            </a:solidFill>
            <a:prstDash val="solid"/>
            <a:miter lim="800000"/>
          </a:ln>
          <a:effectLst>
            <a:innerShdw blurRad="76200">
              <a:srgbClr val="000000"/>
            </a:innerShdw>
          </a:effectLst>
        </p:spPr>
      </p:pic>
      <p:pic>
        <p:nvPicPr>
          <p:cNvPr id="28675" name="Picture 3"/>
          <p:cNvPicPr>
            <a:picLocks noChangeAspect="1" noChangeArrowheads="1"/>
          </p:cNvPicPr>
          <p:nvPr/>
        </p:nvPicPr>
        <p:blipFill>
          <a:blip r:embed="rId3" cstate="print"/>
          <a:srcRect/>
          <a:stretch>
            <a:fillRect/>
          </a:stretch>
        </p:blipFill>
        <p:spPr bwMode="auto">
          <a:xfrm>
            <a:off x="395536" y="4725144"/>
            <a:ext cx="5325914" cy="1882899"/>
          </a:xfrm>
          <a:prstGeom prst="rect">
            <a:avLst/>
          </a:prstGeom>
          <a:ln w="88900" cap="sq" cmpd="thickThin">
            <a:solidFill>
              <a:srgbClr val="000000"/>
            </a:solidFill>
            <a:prstDash val="solid"/>
            <a:miter lim="800000"/>
          </a:ln>
          <a:effectLst>
            <a:innerShdw blurRad="76200">
              <a:srgbClr val="000000"/>
            </a:innerShdw>
          </a:effectLst>
        </p:spPr>
      </p:pic>
      <p:pic>
        <p:nvPicPr>
          <p:cNvPr id="28676" name="Picture 4"/>
          <p:cNvPicPr>
            <a:picLocks noChangeAspect="1" noChangeArrowheads="1"/>
          </p:cNvPicPr>
          <p:nvPr/>
        </p:nvPicPr>
        <p:blipFill>
          <a:blip r:embed="rId4" cstate="print"/>
          <a:srcRect/>
          <a:stretch>
            <a:fillRect/>
          </a:stretch>
        </p:blipFill>
        <p:spPr bwMode="auto">
          <a:xfrm>
            <a:off x="530836" y="2348880"/>
            <a:ext cx="5265300" cy="2098924"/>
          </a:xfrm>
          <a:prstGeom prst="rect">
            <a:avLst/>
          </a:prstGeom>
          <a:ln w="88900" cap="sq" cmpd="thickThin">
            <a:solidFill>
              <a:srgbClr val="000000"/>
            </a:solidFill>
            <a:prstDash val="solid"/>
            <a:miter lim="800000"/>
          </a:ln>
          <a:effectLst>
            <a:innerShdw blurRad="76200">
              <a:srgbClr val="000000"/>
            </a:innerShdw>
          </a:effectLst>
        </p:spPr>
      </p:pic>
      <p:pic>
        <p:nvPicPr>
          <p:cNvPr id="28679" name="Picture 7" descr="Architecture in Ajmer During Shah Jahan"/>
          <p:cNvPicPr>
            <a:picLocks noChangeAspect="1" noChangeArrowheads="1"/>
          </p:cNvPicPr>
          <p:nvPr/>
        </p:nvPicPr>
        <p:blipFill>
          <a:blip r:embed="rId5" cstate="print"/>
          <a:srcRect/>
          <a:stretch>
            <a:fillRect/>
          </a:stretch>
        </p:blipFill>
        <p:spPr bwMode="auto">
          <a:xfrm>
            <a:off x="5992521" y="4653136"/>
            <a:ext cx="2661114" cy="1951485"/>
          </a:xfrm>
          <a:prstGeom prst="rect">
            <a:avLst/>
          </a:prstGeom>
          <a:ln w="88900" cap="sq" cmpd="thickThin">
            <a:solidFill>
              <a:srgbClr val="000000"/>
            </a:solidFill>
            <a:prstDash val="solid"/>
            <a:miter lim="800000"/>
          </a:ln>
          <a:effectLst>
            <a:innerShdw blurRad="76200">
              <a:srgbClr val="000000"/>
            </a:innerShdw>
          </a:effectLst>
        </p:spPr>
      </p:pic>
      <p:pic>
        <p:nvPicPr>
          <p:cNvPr id="28681" name="Picture 9" descr="Love Story Of Mumtaz And Shah Jahan - Taj Mahal Tour"/>
          <p:cNvPicPr>
            <a:picLocks noChangeAspect="1" noChangeArrowheads="1"/>
          </p:cNvPicPr>
          <p:nvPr/>
        </p:nvPicPr>
        <p:blipFill>
          <a:blip r:embed="rId6" cstate="print"/>
          <a:srcRect/>
          <a:stretch>
            <a:fillRect/>
          </a:stretch>
        </p:blipFill>
        <p:spPr bwMode="auto">
          <a:xfrm>
            <a:off x="5004048" y="260648"/>
            <a:ext cx="3600400" cy="1800200"/>
          </a:xfrm>
          <a:prstGeom prst="rect">
            <a:avLst/>
          </a:prstGeom>
          <a:ln w="88900" cap="sq" cmpd="thickThin">
            <a:solidFill>
              <a:srgbClr val="000000"/>
            </a:solidFill>
            <a:prstDash val="solid"/>
            <a:miter lim="800000"/>
          </a:ln>
          <a:effectLst>
            <a:innerShdw blurRad="76200">
              <a:srgbClr val="000000"/>
            </a:innerShdw>
          </a:effectLst>
        </p:spPr>
      </p:pic>
      <p:sp>
        <p:nvSpPr>
          <p:cNvPr id="9" name="TextBox 8"/>
          <p:cNvSpPr txBox="1"/>
          <p:nvPr/>
        </p:nvSpPr>
        <p:spPr>
          <a:xfrm>
            <a:off x="6372200" y="2852936"/>
            <a:ext cx="2448272" cy="646331"/>
          </a:xfrm>
          <a:prstGeom prst="rect">
            <a:avLst/>
          </a:prstGeom>
          <a:noFill/>
        </p:spPr>
        <p:txBody>
          <a:bodyPr wrap="square" rtlCol="0">
            <a:spAutoFit/>
          </a:bodyPr>
          <a:lstStyle/>
          <a:p>
            <a:r>
              <a:rPr lang="en-IN" b="1" u="sng" dirty="0"/>
              <a:t>SHAH JAHAN – ENGINEER’S KING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626968" cy="562074"/>
          </a:xfrm>
        </p:spPr>
        <p:txBody>
          <a:bodyPr>
            <a:normAutofit fontScale="90000"/>
          </a:bodyPr>
          <a:lstStyle/>
          <a:p>
            <a:r>
              <a:rPr lang="en-IN" b="1" u="sng" dirty="0"/>
              <a:t>AURANGZEB (1658-1707)</a:t>
            </a:r>
          </a:p>
        </p:txBody>
      </p:sp>
      <p:sp>
        <p:nvSpPr>
          <p:cNvPr id="3" name="Content Placeholder 2"/>
          <p:cNvSpPr>
            <a:spLocks noGrp="1"/>
          </p:cNvSpPr>
          <p:nvPr>
            <p:ph idx="1"/>
          </p:nvPr>
        </p:nvSpPr>
        <p:spPr>
          <a:xfrm>
            <a:off x="395536" y="980728"/>
            <a:ext cx="8229600" cy="5616624"/>
          </a:xfrm>
        </p:spPr>
        <p:txBody>
          <a:bodyPr>
            <a:normAutofit fontScale="55000" lnSpcReduction="20000"/>
          </a:bodyPr>
          <a:lstStyle/>
          <a:p>
            <a:r>
              <a:rPr lang="en-IN" b="1" u="sng" dirty="0"/>
              <a:t>(1) EARLY YEARS CAMPIAGNS</a:t>
            </a:r>
          </a:p>
          <a:p>
            <a:pPr>
              <a:buFont typeface="Wingdings" pitchFamily="2" charset="2"/>
              <a:buChar char="q"/>
            </a:pPr>
            <a:r>
              <a:rPr lang="en-IN" dirty="0"/>
              <a:t> In </a:t>
            </a:r>
            <a:r>
              <a:rPr lang="en-IN" u="sng" dirty="0"/>
              <a:t>the north-east, the </a:t>
            </a:r>
            <a:r>
              <a:rPr lang="en-IN" u="sng" dirty="0" err="1"/>
              <a:t>Ahoms</a:t>
            </a:r>
            <a:r>
              <a:rPr lang="en-IN" u="sng" dirty="0"/>
              <a:t> </a:t>
            </a:r>
            <a:r>
              <a:rPr lang="en-IN" dirty="0"/>
              <a:t>were defeated in 1663, but rebelled again in 1680s. </a:t>
            </a:r>
          </a:p>
          <a:p>
            <a:pPr>
              <a:buFont typeface="Wingdings" pitchFamily="2" charset="2"/>
              <a:buChar char="q"/>
            </a:pPr>
            <a:r>
              <a:rPr lang="en-IN" dirty="0"/>
              <a:t>In north-west </a:t>
            </a:r>
            <a:r>
              <a:rPr lang="en-IN" u="sng" dirty="0"/>
              <a:t>campaigns against the </a:t>
            </a:r>
            <a:r>
              <a:rPr lang="en-IN" u="sng" dirty="0" err="1"/>
              <a:t>Yusufzai</a:t>
            </a:r>
            <a:r>
              <a:rPr lang="en-IN" u="sng" dirty="0"/>
              <a:t> </a:t>
            </a:r>
            <a:r>
              <a:rPr lang="en-IN" dirty="0"/>
              <a:t>and </a:t>
            </a:r>
            <a:r>
              <a:rPr lang="en-IN" u="sng" dirty="0"/>
              <a:t>the Sikhs </a:t>
            </a:r>
            <a:r>
              <a:rPr lang="en-IN" dirty="0"/>
              <a:t>were temporarily successful. </a:t>
            </a:r>
          </a:p>
          <a:p>
            <a:pPr>
              <a:buFont typeface="Wingdings" pitchFamily="2" charset="2"/>
              <a:buChar char="q"/>
            </a:pPr>
            <a:r>
              <a:rPr lang="en-IN" dirty="0"/>
              <a:t>He started interfering in the succession and internal politics of the </a:t>
            </a:r>
            <a:r>
              <a:rPr lang="en-IN" dirty="0" err="1"/>
              <a:t>Rathor</a:t>
            </a:r>
            <a:r>
              <a:rPr lang="en-IN" dirty="0"/>
              <a:t> </a:t>
            </a:r>
            <a:r>
              <a:rPr lang="en-IN" dirty="0" err="1"/>
              <a:t>Rajputs</a:t>
            </a:r>
            <a:r>
              <a:rPr lang="en-IN" dirty="0"/>
              <a:t> of </a:t>
            </a:r>
            <a:r>
              <a:rPr lang="en-IN" dirty="0" err="1"/>
              <a:t>Marwar</a:t>
            </a:r>
            <a:r>
              <a:rPr lang="en-IN" dirty="0"/>
              <a:t> leading to </a:t>
            </a:r>
            <a:r>
              <a:rPr lang="en-IN" u="sng" dirty="0" err="1"/>
              <a:t>Rajput</a:t>
            </a:r>
            <a:r>
              <a:rPr lang="en-IN" u="sng" dirty="0"/>
              <a:t> rebellion.</a:t>
            </a:r>
          </a:p>
          <a:p>
            <a:pPr>
              <a:buFont typeface="Wingdings" pitchFamily="2" charset="2"/>
              <a:buChar char="q"/>
            </a:pPr>
            <a:r>
              <a:rPr lang="en-IN" u="sng" dirty="0"/>
              <a:t>Campaigns against the Maratha </a:t>
            </a:r>
            <a:r>
              <a:rPr lang="en-IN" dirty="0"/>
              <a:t>chieftain </a:t>
            </a:r>
            <a:r>
              <a:rPr lang="en-IN" dirty="0" err="1"/>
              <a:t>Shivaji</a:t>
            </a:r>
            <a:r>
              <a:rPr lang="en-IN" dirty="0"/>
              <a:t> were initially successful. But Aurangzeb insulted </a:t>
            </a:r>
            <a:r>
              <a:rPr lang="en-IN" dirty="0" err="1"/>
              <a:t>Shivaji</a:t>
            </a:r>
            <a:r>
              <a:rPr lang="en-IN" dirty="0"/>
              <a:t> who escaped from Agra, declared himself an independent king and resumed his campaigns against the </a:t>
            </a:r>
            <a:r>
              <a:rPr lang="en-IN" dirty="0" err="1"/>
              <a:t>Mughals</a:t>
            </a:r>
            <a:r>
              <a:rPr lang="en-IN" dirty="0"/>
              <a:t>. </a:t>
            </a:r>
          </a:p>
          <a:p>
            <a:pPr>
              <a:buFont typeface="Wingdings" pitchFamily="2" charset="2"/>
              <a:buChar char="q"/>
            </a:pPr>
            <a:r>
              <a:rPr lang="en-IN" u="sng" dirty="0"/>
              <a:t>Prince Akbar rebelled </a:t>
            </a:r>
            <a:r>
              <a:rPr lang="en-IN" dirty="0"/>
              <a:t>against Aurangzeb and received support from the Marathas and the Deccan Sultanate. </a:t>
            </a:r>
          </a:p>
          <a:p>
            <a:endParaRPr lang="en-IN" dirty="0"/>
          </a:p>
          <a:p>
            <a:pPr>
              <a:buNone/>
            </a:pPr>
            <a:r>
              <a:rPr lang="en-IN" dirty="0"/>
              <a:t>	(</a:t>
            </a:r>
            <a:r>
              <a:rPr lang="en-IN" b="1" u="sng" dirty="0"/>
              <a:t>2) LATER YEARS </a:t>
            </a:r>
          </a:p>
          <a:p>
            <a:pPr>
              <a:buNone/>
            </a:pPr>
            <a:r>
              <a:rPr lang="en-IN" dirty="0"/>
              <a:t>	Aurangzeb sent armies against the Deccan Sultanates. </a:t>
            </a:r>
          </a:p>
          <a:p>
            <a:pPr lvl="1"/>
            <a:r>
              <a:rPr lang="en-IN" b="1" u="sng" dirty="0" err="1"/>
              <a:t>Bijapur</a:t>
            </a:r>
            <a:r>
              <a:rPr lang="en-IN" dirty="0"/>
              <a:t> was annexed in 1685 </a:t>
            </a:r>
          </a:p>
          <a:p>
            <a:pPr lvl="1"/>
            <a:r>
              <a:rPr lang="en-IN" b="1" u="sng" dirty="0"/>
              <a:t>Golconda</a:t>
            </a:r>
            <a:r>
              <a:rPr lang="en-IN" dirty="0"/>
              <a:t> was annexed  in 1687. From 1698 </a:t>
            </a:r>
          </a:p>
          <a:p>
            <a:pPr lvl="1"/>
            <a:r>
              <a:rPr lang="en-IN" dirty="0"/>
              <a:t>Aurangzeb personally managed campaigns in the Deccan </a:t>
            </a:r>
            <a:r>
              <a:rPr lang="en-IN" b="1" dirty="0"/>
              <a:t>against the Marathas </a:t>
            </a:r>
            <a:r>
              <a:rPr lang="en-IN" dirty="0"/>
              <a:t>who started guerrilla warfare.</a:t>
            </a:r>
          </a:p>
          <a:p>
            <a:pPr lvl="1"/>
            <a:r>
              <a:rPr lang="en-IN" dirty="0"/>
              <a:t> Aurangzeb also had to face the </a:t>
            </a:r>
            <a:r>
              <a:rPr lang="en-IN" b="1" u="sng" dirty="0"/>
              <a:t>rebellion in north India of the Sikhs, </a:t>
            </a:r>
            <a:r>
              <a:rPr lang="en-IN" b="1" u="sng" dirty="0" err="1"/>
              <a:t>Jats</a:t>
            </a:r>
            <a:r>
              <a:rPr lang="en-IN" b="1" u="sng" dirty="0"/>
              <a:t> and </a:t>
            </a:r>
            <a:r>
              <a:rPr lang="en-IN" b="1" u="sng" dirty="0" err="1"/>
              <a:t>Satnamis</a:t>
            </a:r>
            <a:r>
              <a:rPr lang="en-IN" dirty="0"/>
              <a:t>, in the north-east </a:t>
            </a:r>
            <a:r>
              <a:rPr lang="en-IN" b="1" dirty="0"/>
              <a:t>of the </a:t>
            </a:r>
            <a:r>
              <a:rPr lang="en-IN" b="1" dirty="0" err="1"/>
              <a:t>Ahoms</a:t>
            </a:r>
            <a:r>
              <a:rPr lang="en-IN" b="1" dirty="0"/>
              <a:t> </a:t>
            </a:r>
            <a:r>
              <a:rPr lang="en-IN" dirty="0"/>
              <a:t>and in the</a:t>
            </a:r>
            <a:r>
              <a:rPr lang="en-IN" b="1" dirty="0"/>
              <a:t> Deccan of the Marathas</a:t>
            </a:r>
            <a:r>
              <a:rPr lang="en-IN" dirty="0"/>
              <a:t>.</a:t>
            </a:r>
          </a:p>
          <a:p>
            <a:pPr lvl="1"/>
            <a:endParaRPr lang="en-IN" dirty="0"/>
          </a:p>
          <a:p>
            <a:pPr lvl="1">
              <a:buNone/>
            </a:pPr>
            <a:r>
              <a:rPr lang="en-IN" sz="3300" b="1" dirty="0"/>
              <a:t>(3</a:t>
            </a:r>
            <a:r>
              <a:rPr lang="en-IN" sz="3300" dirty="0"/>
              <a:t>) </a:t>
            </a:r>
            <a:r>
              <a:rPr lang="en-IN" dirty="0"/>
              <a:t>His death was followed by a </a:t>
            </a:r>
            <a:r>
              <a:rPr lang="en-IN" sz="3300" b="1" u="sng" dirty="0"/>
              <a:t>STURUGGLE FOR SUCCESSION - </a:t>
            </a:r>
            <a:r>
              <a:rPr lang="en-IN" dirty="0"/>
              <a:t>conflict amongst his sons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63688" y="1556792"/>
            <a:ext cx="8229600" cy="4525963"/>
          </a:xfrm>
        </p:spPr>
        <p:txBody>
          <a:bodyPr/>
          <a:lstStyle/>
          <a:p>
            <a:endParaRPr lang="en-IN" dirty="0"/>
          </a:p>
        </p:txBody>
      </p:sp>
      <p:pic>
        <p:nvPicPr>
          <p:cNvPr id="29699" name="Picture 3"/>
          <p:cNvPicPr>
            <a:picLocks noChangeAspect="1" noChangeArrowheads="1"/>
          </p:cNvPicPr>
          <p:nvPr/>
        </p:nvPicPr>
        <p:blipFill>
          <a:blip r:embed="rId2" cstate="print"/>
          <a:srcRect/>
          <a:stretch>
            <a:fillRect/>
          </a:stretch>
        </p:blipFill>
        <p:spPr bwMode="auto">
          <a:xfrm>
            <a:off x="683568" y="3258686"/>
            <a:ext cx="2664296" cy="32666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701" name="Picture 5" descr="Aurangzeb (ICSE 7) | Definition, Examples, Diagrams"/>
          <p:cNvPicPr>
            <a:picLocks noChangeAspect="1" noChangeArrowheads="1"/>
          </p:cNvPicPr>
          <p:nvPr/>
        </p:nvPicPr>
        <p:blipFill>
          <a:blip r:embed="rId3" cstate="print"/>
          <a:srcRect/>
          <a:stretch>
            <a:fillRect/>
          </a:stretch>
        </p:blipFill>
        <p:spPr bwMode="auto">
          <a:xfrm>
            <a:off x="1403648" y="383282"/>
            <a:ext cx="2116846" cy="2469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702" name="Picture 6"/>
          <p:cNvPicPr>
            <a:picLocks noChangeAspect="1" noChangeArrowheads="1"/>
          </p:cNvPicPr>
          <p:nvPr/>
        </p:nvPicPr>
        <p:blipFill>
          <a:blip r:embed="rId4" cstate="print"/>
          <a:srcRect/>
          <a:stretch>
            <a:fillRect/>
          </a:stretch>
        </p:blipFill>
        <p:spPr bwMode="auto">
          <a:xfrm>
            <a:off x="4572000" y="3573016"/>
            <a:ext cx="4276725" cy="2828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706" name="Picture 10" descr="Mosques During Aurangzeb, Mughal Architecture"/>
          <p:cNvPicPr>
            <a:picLocks noChangeAspect="1" noChangeArrowheads="1"/>
          </p:cNvPicPr>
          <p:nvPr/>
        </p:nvPicPr>
        <p:blipFill>
          <a:blip r:embed="rId5" cstate="print"/>
          <a:srcRect/>
          <a:stretch>
            <a:fillRect/>
          </a:stretch>
        </p:blipFill>
        <p:spPr bwMode="auto">
          <a:xfrm>
            <a:off x="4355976" y="188640"/>
            <a:ext cx="4225652" cy="2943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7524328" y="260648"/>
            <a:ext cx="1008112" cy="369332"/>
          </a:xfrm>
          <a:prstGeom prst="rect">
            <a:avLst/>
          </a:prstGeom>
          <a:noFill/>
        </p:spPr>
        <p:txBody>
          <a:bodyPr wrap="square" rtlCol="0">
            <a:spAutoFit/>
          </a:bodyPr>
          <a:lstStyle/>
          <a:p>
            <a:r>
              <a:rPr lang="en-IN" b="1" u="sng" dirty="0"/>
              <a:t>LAHORE</a:t>
            </a:r>
          </a:p>
        </p:txBody>
      </p:sp>
      <p:sp>
        <p:nvSpPr>
          <p:cNvPr id="9" name="TextBox 8"/>
          <p:cNvSpPr txBox="1"/>
          <p:nvPr/>
        </p:nvSpPr>
        <p:spPr>
          <a:xfrm>
            <a:off x="4716016" y="6093296"/>
            <a:ext cx="4032448" cy="369332"/>
          </a:xfrm>
          <a:prstGeom prst="rect">
            <a:avLst/>
          </a:prstGeom>
          <a:noFill/>
        </p:spPr>
        <p:txBody>
          <a:bodyPr wrap="square" rtlCol="0">
            <a:spAutoFit/>
          </a:bodyPr>
          <a:lstStyle/>
          <a:p>
            <a:r>
              <a:rPr lang="en-IN" b="1" dirty="0">
                <a:solidFill>
                  <a:srgbClr val="FFFF00"/>
                </a:solidFill>
              </a:rPr>
              <a:t>AURANGZEB’S TOMB, </a:t>
            </a:r>
            <a:r>
              <a:rPr lang="en-IN" b="1" u="sng" dirty="0">
                <a:solidFill>
                  <a:srgbClr val="FFFF00"/>
                </a:solidFill>
              </a:rPr>
              <a:t>AURANGABAD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descr="File:Mughal Historical Map.png"/>
          <p:cNvPicPr>
            <a:picLocks noChangeAspect="1" noChangeArrowheads="1"/>
          </p:cNvPicPr>
          <p:nvPr/>
        </p:nvPicPr>
        <p:blipFill>
          <a:blip r:embed="rId2" cstate="print"/>
          <a:srcRect/>
          <a:stretch>
            <a:fillRect/>
          </a:stretch>
        </p:blipFill>
        <p:spPr bwMode="auto">
          <a:xfrm>
            <a:off x="179512" y="1124744"/>
            <a:ext cx="4451535" cy="4752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100" name="Picture 4" descr="https://2.bp.blogspot.com/_x7xNgfhbbWo/TKtE5KyA7YI/AAAAAAAAAvg/d9T40JVw5XA/s1600/Mog4.jpg"/>
          <p:cNvPicPr>
            <a:picLocks noChangeAspect="1" noChangeArrowheads="1"/>
          </p:cNvPicPr>
          <p:nvPr/>
        </p:nvPicPr>
        <p:blipFill>
          <a:blip r:embed="rId3" cstate="print"/>
          <a:srcRect/>
          <a:stretch>
            <a:fillRect/>
          </a:stretch>
        </p:blipFill>
        <p:spPr bwMode="auto">
          <a:xfrm>
            <a:off x="4805056" y="792088"/>
            <a:ext cx="4159432" cy="5373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555776" y="836712"/>
            <a:ext cx="6383215" cy="56578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79512" y="2780928"/>
            <a:ext cx="2312728" cy="100811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6BAD-7508-4297-85B3-04D885B367A0}"/>
              </a:ext>
            </a:extLst>
          </p:cNvPr>
          <p:cNvSpPr>
            <a:spLocks noGrp="1"/>
          </p:cNvSpPr>
          <p:nvPr>
            <p:ph type="title"/>
          </p:nvPr>
        </p:nvSpPr>
        <p:spPr/>
        <p:txBody>
          <a:bodyPr/>
          <a:lstStyle/>
          <a:p>
            <a:r>
              <a:rPr lang="en-US" dirty="0"/>
              <a:t>LEARNING OBJECTIVES </a:t>
            </a:r>
            <a:endParaRPr lang="en-IN" dirty="0"/>
          </a:p>
        </p:txBody>
      </p:sp>
      <p:sp>
        <p:nvSpPr>
          <p:cNvPr id="3" name="Content Placeholder 2">
            <a:extLst>
              <a:ext uri="{FF2B5EF4-FFF2-40B4-BE49-F238E27FC236}">
                <a16:creationId xmlns:a16="http://schemas.microsoft.com/office/drawing/2014/main" id="{15188A55-3A27-45BB-865B-6146485EE56C}"/>
              </a:ext>
            </a:extLst>
          </p:cNvPr>
          <p:cNvSpPr>
            <a:spLocks noGrp="1"/>
          </p:cNvSpPr>
          <p:nvPr>
            <p:ph idx="1"/>
          </p:nvPr>
        </p:nvSpPr>
        <p:spPr/>
        <p:txBody>
          <a:bodyPr/>
          <a:lstStyle/>
          <a:p>
            <a:pPr fontAlgn="base">
              <a:spcBef>
                <a:spcPts val="0"/>
              </a:spcBef>
            </a:pPr>
            <a:r>
              <a:rPr lang="en-US" sz="3600" i="1" u="none" strike="noStrike" dirty="0">
                <a:effectLst/>
                <a:latin typeface="Times New Roman" panose="02020603050405020304" pitchFamily="18" charset="0"/>
                <a:cs typeface="Times New Roman" panose="02020603050405020304" pitchFamily="18" charset="0"/>
              </a:rPr>
              <a:t>To trace the political history of 16th and 17th century.</a:t>
            </a:r>
          </a:p>
          <a:p>
            <a:pPr fontAlgn="base">
              <a:spcBef>
                <a:spcPts val="0"/>
              </a:spcBef>
            </a:pPr>
            <a:r>
              <a:rPr lang="en-US" sz="3600" i="1" u="none" strike="noStrike" dirty="0">
                <a:effectLst/>
                <a:latin typeface="Times New Roman" panose="02020603050405020304" pitchFamily="18" charset="0"/>
                <a:cs typeface="Times New Roman" panose="02020603050405020304" pitchFamily="18" charset="0"/>
              </a:rPr>
              <a:t>Understand the impact of imperial administration at the local and regional levels.</a:t>
            </a:r>
          </a:p>
          <a:p>
            <a:pPr fontAlgn="base">
              <a:spcBef>
                <a:spcPts val="0"/>
              </a:spcBef>
            </a:pPr>
            <a:r>
              <a:rPr lang="en-US" sz="3600" i="1" u="none" strike="noStrike" dirty="0">
                <a:effectLst/>
                <a:latin typeface="Times New Roman" panose="02020603050405020304" pitchFamily="18" charset="0"/>
                <a:cs typeface="Times New Roman" panose="02020603050405020304" pitchFamily="18" charset="0"/>
              </a:rPr>
              <a:t>Appreciate how the various historical sources of history are used to reconstruct history.</a:t>
            </a:r>
          </a:p>
          <a:p>
            <a:endParaRPr lang="en-IN" dirty="0"/>
          </a:p>
        </p:txBody>
      </p:sp>
    </p:spTree>
    <p:extLst>
      <p:ext uri="{BB962C8B-B14F-4D97-AF65-F5344CB8AC3E}">
        <p14:creationId xmlns:p14="http://schemas.microsoft.com/office/powerpoint/2010/main" val="2773418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b="1" dirty="0"/>
              <a:t>PART   2 </a:t>
            </a:r>
          </a:p>
        </p:txBody>
      </p:sp>
      <p:sp>
        <p:nvSpPr>
          <p:cNvPr id="5" name="Subtitle 4"/>
          <p:cNvSpPr>
            <a:spLocks noGrp="1"/>
          </p:cNvSpPr>
          <p:nvPr>
            <p:ph type="subTitle" idx="1"/>
          </p:nvPr>
        </p:nvSpPr>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u="sng" dirty="0">
                <a:solidFill>
                  <a:srgbClr val="7030A0"/>
                </a:solidFill>
                <a:latin typeface="Algerian" pitchFamily="82" charset="0"/>
              </a:rPr>
              <a:t>MUGHAL TRADITIONS OF SUCCESSION</a:t>
            </a:r>
          </a:p>
        </p:txBody>
      </p:sp>
      <p:sp>
        <p:nvSpPr>
          <p:cNvPr id="3" name="Content Placeholder 2"/>
          <p:cNvSpPr>
            <a:spLocks noGrp="1"/>
          </p:cNvSpPr>
          <p:nvPr>
            <p:ph idx="1"/>
          </p:nvPr>
        </p:nvSpPr>
        <p:spPr/>
        <p:txBody>
          <a:bodyPr>
            <a:normAutofit fontScale="62500" lnSpcReduction="20000"/>
          </a:bodyPr>
          <a:lstStyle/>
          <a:p>
            <a:r>
              <a:rPr lang="en-IN" dirty="0"/>
              <a:t>The </a:t>
            </a:r>
            <a:r>
              <a:rPr lang="en-IN" i="1" dirty="0" err="1"/>
              <a:t>Mughals</a:t>
            </a:r>
            <a:r>
              <a:rPr lang="en-IN" dirty="0"/>
              <a:t> did not believe in the </a:t>
            </a:r>
            <a:r>
              <a:rPr lang="en-IN" b="1" u="sng" dirty="0"/>
              <a:t>RULE OF PRIMOGENITURE</a:t>
            </a:r>
            <a:r>
              <a:rPr lang="en-IN" dirty="0"/>
              <a:t>, where the eldest son inherited his father’s estate. </a:t>
            </a:r>
          </a:p>
          <a:p>
            <a:r>
              <a:rPr lang="en-IN" dirty="0"/>
              <a:t>Instead they followed the </a:t>
            </a:r>
            <a:r>
              <a:rPr lang="en-IN" i="1" dirty="0" err="1"/>
              <a:t>Mughal</a:t>
            </a:r>
            <a:r>
              <a:rPr lang="en-IN" dirty="0"/>
              <a:t> and </a:t>
            </a:r>
            <a:r>
              <a:rPr lang="en-IN" i="1" dirty="0" err="1"/>
              <a:t>Timurid</a:t>
            </a:r>
            <a:r>
              <a:rPr lang="en-IN" dirty="0"/>
              <a:t> custom of </a:t>
            </a:r>
            <a:r>
              <a:rPr lang="en-IN" b="1" u="sng" dirty="0"/>
              <a:t>COPARCENARY INHERITANCE</a:t>
            </a:r>
            <a:r>
              <a:rPr lang="en-IN" dirty="0"/>
              <a:t>, or a division of the inheritance amongst all the sons.</a:t>
            </a:r>
          </a:p>
          <a:p>
            <a:r>
              <a:rPr lang="en-IN" dirty="0"/>
              <a:t>This often led to </a:t>
            </a:r>
            <a:r>
              <a:rPr lang="en-IN" b="1" u="sng" dirty="0"/>
              <a:t>WAR OF SUCCESSION </a:t>
            </a:r>
            <a:r>
              <a:rPr lang="en-IN" dirty="0"/>
              <a:t>amongst the sons of rulers /Princes</a:t>
            </a:r>
          </a:p>
          <a:p>
            <a:r>
              <a:rPr lang="en-IN" dirty="0"/>
              <a:t>For </a:t>
            </a:r>
            <a:r>
              <a:rPr lang="en-IN" dirty="0" err="1"/>
              <a:t>Eg</a:t>
            </a:r>
            <a:r>
              <a:rPr lang="en-IN" dirty="0"/>
              <a:t>. </a:t>
            </a:r>
          </a:p>
          <a:p>
            <a:pPr>
              <a:buFont typeface="Wingdings" pitchFamily="2" charset="2"/>
              <a:buChar char="ü"/>
            </a:pPr>
            <a:r>
              <a:rPr lang="en-IN" i="1" dirty="0"/>
              <a:t>Akbar’s</a:t>
            </a:r>
            <a:r>
              <a:rPr lang="en-IN" dirty="0"/>
              <a:t> Half Brother </a:t>
            </a:r>
            <a:r>
              <a:rPr lang="en-IN" dirty="0" err="1"/>
              <a:t>Mirza</a:t>
            </a:r>
            <a:r>
              <a:rPr lang="en-IN" dirty="0"/>
              <a:t> Hakim revolted many times during his rule</a:t>
            </a:r>
          </a:p>
          <a:p>
            <a:pPr>
              <a:buFont typeface="Wingdings" pitchFamily="2" charset="2"/>
              <a:buChar char="ü"/>
            </a:pPr>
            <a:r>
              <a:rPr lang="en-IN" dirty="0"/>
              <a:t>In the last years of Akbar’s reign ,Prince </a:t>
            </a:r>
            <a:r>
              <a:rPr lang="en-IN" i="1" dirty="0" err="1"/>
              <a:t>Salim</a:t>
            </a:r>
            <a:r>
              <a:rPr lang="en-IN" dirty="0"/>
              <a:t>, the future Emperor </a:t>
            </a:r>
            <a:r>
              <a:rPr lang="en-IN" i="1" dirty="0"/>
              <a:t>Jahangir</a:t>
            </a:r>
            <a:r>
              <a:rPr lang="en-IN" dirty="0"/>
              <a:t> also had revolted against the emperor.</a:t>
            </a:r>
          </a:p>
          <a:p>
            <a:pPr>
              <a:buFont typeface="Wingdings" pitchFamily="2" charset="2"/>
              <a:buChar char="ü"/>
            </a:pPr>
            <a:r>
              <a:rPr lang="en-IN" dirty="0"/>
              <a:t>Prince </a:t>
            </a:r>
            <a:r>
              <a:rPr lang="en-IN" i="1" dirty="0" err="1"/>
              <a:t>Khurram</a:t>
            </a:r>
            <a:r>
              <a:rPr lang="en-IN" dirty="0"/>
              <a:t>, the future Emperor Shah </a:t>
            </a:r>
            <a:r>
              <a:rPr lang="en-IN" dirty="0" err="1"/>
              <a:t>Jahan</a:t>
            </a:r>
            <a:r>
              <a:rPr lang="en-IN" dirty="0"/>
              <a:t>, rebelled in the last years of </a:t>
            </a:r>
            <a:r>
              <a:rPr lang="en-IN" i="1" dirty="0" err="1"/>
              <a:t>Jahengir’s</a:t>
            </a:r>
            <a:r>
              <a:rPr lang="en-IN" dirty="0"/>
              <a:t> reign.</a:t>
            </a:r>
          </a:p>
          <a:p>
            <a:pPr>
              <a:buFont typeface="Wingdings" pitchFamily="2" charset="2"/>
              <a:buChar char="ü"/>
            </a:pPr>
            <a:r>
              <a:rPr lang="en-IN" dirty="0"/>
              <a:t>In 1657-1658, there was conflict over succession amongst </a:t>
            </a:r>
            <a:r>
              <a:rPr lang="en-IN" i="1" dirty="0"/>
              <a:t>Shah</a:t>
            </a:r>
            <a:r>
              <a:rPr lang="en-IN" dirty="0"/>
              <a:t> </a:t>
            </a:r>
            <a:r>
              <a:rPr lang="en-IN" i="1" dirty="0" err="1"/>
              <a:t>Jahan’s</a:t>
            </a:r>
            <a:r>
              <a:rPr lang="en-IN" dirty="0"/>
              <a:t> sons. Aurangzeb was victorious and his three </a:t>
            </a:r>
            <a:r>
              <a:rPr lang="en-IN" dirty="0" err="1"/>
              <a:t>brothers,i</a:t>
            </a:r>
            <a:r>
              <a:rPr lang="en-IN" dirty="0"/>
              <a:t> </a:t>
            </a:r>
            <a:r>
              <a:rPr lang="en-IN" dirty="0" err="1"/>
              <a:t>ncluding</a:t>
            </a:r>
            <a:r>
              <a:rPr lang="en-IN" dirty="0"/>
              <a:t> </a:t>
            </a:r>
            <a:r>
              <a:rPr lang="en-IN" i="1" dirty="0" err="1"/>
              <a:t>Dara</a:t>
            </a:r>
            <a:r>
              <a:rPr lang="en-IN" dirty="0"/>
              <a:t> </a:t>
            </a:r>
            <a:r>
              <a:rPr lang="en-IN" i="1" dirty="0" err="1"/>
              <a:t>Shukoh</a:t>
            </a:r>
            <a:r>
              <a:rPr lang="en-IN" dirty="0"/>
              <a:t>, were killed.</a:t>
            </a:r>
          </a:p>
          <a:p>
            <a:pPr>
              <a:buFont typeface="Wingdings" pitchFamily="2" charset="2"/>
              <a:buChar char="ü"/>
            </a:pPr>
            <a:r>
              <a:rPr lang="en-IN" dirty="0"/>
              <a:t>Prince </a:t>
            </a:r>
            <a:r>
              <a:rPr lang="en-IN" i="1" dirty="0"/>
              <a:t>Akbar</a:t>
            </a:r>
            <a:r>
              <a:rPr lang="en-IN" dirty="0"/>
              <a:t> rebelled against </a:t>
            </a:r>
            <a:r>
              <a:rPr lang="en-IN" i="1" dirty="0"/>
              <a:t>Aurangzeb</a:t>
            </a:r>
            <a:r>
              <a:rPr lang="en-IN" dirty="0"/>
              <a:t> and received support from the </a:t>
            </a:r>
            <a:r>
              <a:rPr lang="en-IN" i="1" dirty="0"/>
              <a:t>Marathas</a:t>
            </a:r>
            <a:r>
              <a:rPr lang="en-IN" dirty="0"/>
              <a:t> and the </a:t>
            </a:r>
            <a:r>
              <a:rPr lang="en-IN" i="1" dirty="0"/>
              <a:t>Deccan</a:t>
            </a:r>
            <a:r>
              <a:rPr lang="en-IN" dirty="0"/>
              <a:t> Sultanate.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203032" cy="1143000"/>
          </a:xfrm>
        </p:spPr>
        <p:txBody>
          <a:bodyPr>
            <a:noAutofit/>
          </a:bodyPr>
          <a:lstStyle/>
          <a:p>
            <a:r>
              <a:rPr lang="en-IN" sz="3600" b="1" u="sng" dirty="0"/>
              <a:t>MUGHAL RELATIONS WITH OTHER RULERS-RAJPUTs </a:t>
            </a:r>
          </a:p>
        </p:txBody>
      </p:sp>
      <p:sp>
        <p:nvSpPr>
          <p:cNvPr id="3" name="Content Placeholder 2"/>
          <p:cNvSpPr>
            <a:spLocks noGrp="1"/>
          </p:cNvSpPr>
          <p:nvPr>
            <p:ph idx="1"/>
          </p:nvPr>
        </p:nvSpPr>
        <p:spPr>
          <a:xfrm>
            <a:off x="467544" y="1988840"/>
            <a:ext cx="8229600" cy="4525963"/>
          </a:xfrm>
        </p:spPr>
        <p:txBody>
          <a:bodyPr>
            <a:normAutofit fontScale="47500" lnSpcReduction="20000"/>
          </a:bodyPr>
          <a:lstStyle/>
          <a:p>
            <a:r>
              <a:rPr lang="en-IN" b="1" dirty="0"/>
              <a:t>SUBMISSION</a:t>
            </a:r>
            <a:r>
              <a:rPr lang="en-IN" dirty="0"/>
              <a:t> -As the </a:t>
            </a:r>
            <a:r>
              <a:rPr lang="en-IN" dirty="0" err="1"/>
              <a:t>Mughals</a:t>
            </a:r>
            <a:r>
              <a:rPr lang="en-IN" dirty="0"/>
              <a:t> became powerful many rulers also joined them voluntarily and accepted </a:t>
            </a:r>
            <a:r>
              <a:rPr lang="en-IN" dirty="0" err="1"/>
              <a:t>Mughal</a:t>
            </a:r>
            <a:r>
              <a:rPr lang="en-IN" dirty="0"/>
              <a:t> Suzerainty . </a:t>
            </a:r>
          </a:p>
          <a:p>
            <a:r>
              <a:rPr lang="en-IN" dirty="0"/>
              <a:t>Those </a:t>
            </a:r>
            <a:r>
              <a:rPr lang="en-IN" dirty="0" err="1"/>
              <a:t>Rajputs</a:t>
            </a:r>
            <a:r>
              <a:rPr lang="en-IN" dirty="0"/>
              <a:t> who submitted voluntarily , the </a:t>
            </a:r>
            <a:r>
              <a:rPr lang="en-IN" dirty="0" err="1"/>
              <a:t>Mughals</a:t>
            </a:r>
            <a:r>
              <a:rPr lang="en-IN" dirty="0"/>
              <a:t> followed </a:t>
            </a:r>
            <a:r>
              <a:rPr lang="en-IN" b="1" u="sng" dirty="0"/>
              <a:t>POLICY OF NON INTERVENTION </a:t>
            </a:r>
            <a:r>
              <a:rPr lang="en-IN" dirty="0"/>
              <a:t>in their internal matters of Kingdom  .</a:t>
            </a:r>
          </a:p>
          <a:p>
            <a:r>
              <a:rPr lang="en-IN" b="1" u="sng" dirty="0"/>
              <a:t>WARS &amp; BATTLES</a:t>
            </a:r>
            <a:r>
              <a:rPr lang="en-IN" u="sng" dirty="0"/>
              <a:t> </a:t>
            </a:r>
            <a:r>
              <a:rPr lang="en-IN" dirty="0"/>
              <a:t>-The </a:t>
            </a:r>
            <a:r>
              <a:rPr lang="en-IN" dirty="0" err="1"/>
              <a:t>Mughal</a:t>
            </a:r>
            <a:r>
              <a:rPr lang="en-IN" dirty="0"/>
              <a:t> rulers campaigned constantly against rulers who refused to accept their authority. </a:t>
            </a:r>
          </a:p>
          <a:p>
            <a:pPr>
              <a:buNone/>
            </a:pPr>
            <a:r>
              <a:rPr lang="en-IN" dirty="0"/>
              <a:t>	For </a:t>
            </a:r>
            <a:r>
              <a:rPr lang="en-IN" dirty="0" err="1"/>
              <a:t>eg</a:t>
            </a:r>
            <a:r>
              <a:rPr lang="en-IN" dirty="0"/>
              <a:t>: The </a:t>
            </a:r>
            <a:r>
              <a:rPr lang="en-IN" dirty="0" err="1"/>
              <a:t>Sisodiya</a:t>
            </a:r>
            <a:r>
              <a:rPr lang="en-IN" dirty="0"/>
              <a:t> </a:t>
            </a:r>
            <a:r>
              <a:rPr lang="en-IN" dirty="0" err="1"/>
              <a:t>Rajputs</a:t>
            </a:r>
            <a:r>
              <a:rPr lang="en-IN" dirty="0"/>
              <a:t> of </a:t>
            </a:r>
            <a:r>
              <a:rPr lang="en-IN" dirty="0" err="1"/>
              <a:t>Mewar</a:t>
            </a:r>
            <a:r>
              <a:rPr lang="en-IN" dirty="0"/>
              <a:t> refused to accept </a:t>
            </a:r>
            <a:r>
              <a:rPr lang="en-IN" dirty="0" err="1"/>
              <a:t>Mughal</a:t>
            </a:r>
            <a:r>
              <a:rPr lang="en-IN" dirty="0"/>
              <a:t> authority for a long time. They were defeated in a fierce Battle of </a:t>
            </a:r>
            <a:r>
              <a:rPr lang="en-IN" dirty="0" err="1"/>
              <a:t>Haldighati</a:t>
            </a:r>
            <a:r>
              <a:rPr lang="en-IN" dirty="0"/>
              <a:t> </a:t>
            </a:r>
          </a:p>
          <a:p>
            <a:pPr>
              <a:buNone/>
            </a:pPr>
            <a:r>
              <a:rPr lang="en-IN" dirty="0"/>
              <a:t>	However  once defeated , they were </a:t>
            </a:r>
            <a:r>
              <a:rPr lang="en-IN" b="1" u="sng" dirty="0"/>
              <a:t>HONOURABLY TREATED </a:t>
            </a:r>
            <a:r>
              <a:rPr lang="en-IN" dirty="0"/>
              <a:t>by the </a:t>
            </a:r>
            <a:r>
              <a:rPr lang="en-IN" dirty="0" err="1"/>
              <a:t>Mughals</a:t>
            </a:r>
            <a:r>
              <a:rPr lang="en-IN" dirty="0"/>
              <a:t>, given their lands </a:t>
            </a:r>
            <a:r>
              <a:rPr lang="en-IN" i="1" dirty="0"/>
              <a:t>(</a:t>
            </a:r>
            <a:r>
              <a:rPr lang="en-IN" b="1" i="1" u="sng" dirty="0"/>
              <a:t>WATAN</a:t>
            </a:r>
            <a:r>
              <a:rPr lang="en-IN" i="1" dirty="0"/>
              <a:t>) back as assignments (</a:t>
            </a:r>
            <a:r>
              <a:rPr lang="en-IN" b="1" i="1" u="sng" dirty="0"/>
              <a:t>WATAN JAGIR). </a:t>
            </a:r>
          </a:p>
          <a:p>
            <a:r>
              <a:rPr lang="en-IN" b="1" u="sng" dirty="0"/>
              <a:t>HIGH TITLES AND RANKS</a:t>
            </a:r>
            <a:r>
              <a:rPr lang="en-IN" dirty="0"/>
              <a:t> were given to some </a:t>
            </a:r>
            <a:r>
              <a:rPr lang="en-IN" dirty="0" err="1"/>
              <a:t>Rajputs</a:t>
            </a:r>
            <a:r>
              <a:rPr lang="en-IN" dirty="0"/>
              <a:t> rulers in the </a:t>
            </a:r>
            <a:r>
              <a:rPr lang="en-IN" dirty="0" err="1"/>
              <a:t>Mughal</a:t>
            </a:r>
            <a:r>
              <a:rPr lang="en-IN" dirty="0"/>
              <a:t> administration.   </a:t>
            </a:r>
          </a:p>
          <a:p>
            <a:pPr>
              <a:buNone/>
            </a:pPr>
            <a:endParaRPr lang="en-IN" dirty="0"/>
          </a:p>
          <a:p>
            <a:r>
              <a:rPr lang="en-IN" b="1" u="sng" dirty="0"/>
              <a:t>MATRIMONIAL ALLIANCES </a:t>
            </a:r>
            <a:r>
              <a:rPr lang="en-IN" dirty="0"/>
              <a:t>-Many </a:t>
            </a:r>
            <a:r>
              <a:rPr lang="en-IN" dirty="0" err="1"/>
              <a:t>Rajputs</a:t>
            </a:r>
            <a:r>
              <a:rPr lang="en-IN" dirty="0"/>
              <a:t> married their daughters into </a:t>
            </a:r>
            <a:r>
              <a:rPr lang="en-IN" dirty="0" err="1"/>
              <a:t>Mughal</a:t>
            </a:r>
            <a:r>
              <a:rPr lang="en-IN" dirty="0"/>
              <a:t> families and received high positions.</a:t>
            </a:r>
          </a:p>
          <a:p>
            <a:pPr>
              <a:buNone/>
            </a:pPr>
            <a:r>
              <a:rPr lang="en-IN" dirty="0"/>
              <a:t>	(Akbar' Wife and  mother of Jahangir was a </a:t>
            </a:r>
            <a:r>
              <a:rPr lang="en-IN" dirty="0" err="1"/>
              <a:t>Kachhwaha</a:t>
            </a:r>
            <a:r>
              <a:rPr lang="en-IN" dirty="0"/>
              <a:t> princess, daughter of the </a:t>
            </a:r>
            <a:r>
              <a:rPr lang="en-IN" dirty="0" err="1"/>
              <a:t>Rajput</a:t>
            </a:r>
            <a:r>
              <a:rPr lang="en-IN" dirty="0"/>
              <a:t> ruler of Amber (</a:t>
            </a:r>
            <a:r>
              <a:rPr lang="en-IN" dirty="0" err="1"/>
              <a:t>Jaipur</a:t>
            </a:r>
            <a:r>
              <a:rPr lang="en-IN" dirty="0"/>
              <a:t>)</a:t>
            </a:r>
          </a:p>
          <a:p>
            <a:pPr>
              <a:buNone/>
            </a:pPr>
            <a:r>
              <a:rPr lang="en-IN" dirty="0"/>
              <a:t>	</a:t>
            </a:r>
            <a:r>
              <a:rPr lang="en-IN" dirty="0" err="1"/>
              <a:t>Jahengir's</a:t>
            </a:r>
            <a:r>
              <a:rPr lang="en-IN" dirty="0"/>
              <a:t> Wife and mother of Shah </a:t>
            </a:r>
            <a:r>
              <a:rPr lang="en-IN" dirty="0" err="1"/>
              <a:t>Jahan</a:t>
            </a:r>
            <a:r>
              <a:rPr lang="en-IN" dirty="0"/>
              <a:t> was a </a:t>
            </a:r>
            <a:r>
              <a:rPr lang="en-IN" dirty="0" err="1"/>
              <a:t>Rathor</a:t>
            </a:r>
            <a:r>
              <a:rPr lang="en-IN" dirty="0"/>
              <a:t> princess, daughter of the </a:t>
            </a:r>
            <a:r>
              <a:rPr lang="en-IN" dirty="0" err="1"/>
              <a:t>Rajput</a:t>
            </a:r>
            <a:r>
              <a:rPr lang="en-IN" dirty="0"/>
              <a:t> ruler of </a:t>
            </a:r>
            <a:r>
              <a:rPr lang="en-IN" dirty="0" err="1"/>
              <a:t>Marwar</a:t>
            </a:r>
            <a:r>
              <a:rPr lang="en-IN" dirty="0"/>
              <a:t> (Jodhpur).</a:t>
            </a:r>
          </a:p>
          <a:p>
            <a:endParaRPr lang="en-IN" dirty="0"/>
          </a:p>
          <a:p>
            <a:r>
              <a:rPr lang="en-IN" b="1" u="sng" dirty="0"/>
              <a:t>The careful balance between defeating but not humiliating their opponents </a:t>
            </a:r>
            <a:r>
              <a:rPr lang="en-IN" dirty="0"/>
              <a:t>enabled the </a:t>
            </a:r>
            <a:r>
              <a:rPr lang="en-IN" dirty="0" err="1"/>
              <a:t>Mughals</a:t>
            </a:r>
            <a:r>
              <a:rPr lang="en-IN" dirty="0"/>
              <a:t> to extend their influence over many kings and chieftains of the Indian Subcontinent .</a:t>
            </a:r>
          </a:p>
        </p:txBody>
      </p:sp>
      <p:pic>
        <p:nvPicPr>
          <p:cNvPr id="4" name="Picture 5"/>
          <p:cNvPicPr>
            <a:picLocks noChangeAspect="1" noChangeArrowheads="1"/>
          </p:cNvPicPr>
          <p:nvPr/>
        </p:nvPicPr>
        <p:blipFill>
          <a:blip r:embed="rId2" cstate="print"/>
          <a:srcRect/>
          <a:stretch>
            <a:fillRect/>
          </a:stretch>
        </p:blipFill>
        <p:spPr bwMode="auto">
          <a:xfrm>
            <a:off x="6516216" y="188640"/>
            <a:ext cx="2160240" cy="1720869"/>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7"/>
            <a:ext cx="8435280" cy="3312368"/>
          </a:xfrm>
        </p:spPr>
        <p:txBody>
          <a:bodyPr>
            <a:normAutofit fontScale="62500" lnSpcReduction="20000"/>
          </a:bodyPr>
          <a:lstStyle/>
          <a:p>
            <a:pPr fontAlgn="base"/>
            <a:r>
              <a:rPr lang="en-IN" dirty="0"/>
              <a:t>Akbar made deliberate attempt to win </a:t>
            </a:r>
            <a:r>
              <a:rPr lang="en-IN" dirty="0" err="1"/>
              <a:t>Rajputs</a:t>
            </a:r>
            <a:r>
              <a:rPr lang="en-IN" dirty="0"/>
              <a:t> to his side and get their support in the expansion and consolidation of </a:t>
            </a:r>
            <a:r>
              <a:rPr lang="en-IN" dirty="0" err="1"/>
              <a:t>Mughal</a:t>
            </a:r>
            <a:r>
              <a:rPr lang="en-IN" dirty="0"/>
              <a:t> rule in India. </a:t>
            </a:r>
          </a:p>
          <a:p>
            <a:pPr fontAlgn="base"/>
            <a:r>
              <a:rPr lang="en-IN" dirty="0"/>
              <a:t>HE was very successful  in his endeavour. </a:t>
            </a:r>
          </a:p>
          <a:p>
            <a:pPr fontAlgn="base"/>
            <a:r>
              <a:rPr lang="en-IN" dirty="0"/>
              <a:t>His </a:t>
            </a:r>
            <a:r>
              <a:rPr lang="en-IN" dirty="0" err="1"/>
              <a:t>Rajput</a:t>
            </a:r>
            <a:r>
              <a:rPr lang="en-IN" dirty="0"/>
              <a:t> Policy brought decline in the number and magnitude of revolts of the </a:t>
            </a:r>
            <a:r>
              <a:rPr lang="en-IN" dirty="0" err="1"/>
              <a:t>Rajputs</a:t>
            </a:r>
            <a:r>
              <a:rPr lang="en-IN" dirty="0"/>
              <a:t>.</a:t>
            </a:r>
          </a:p>
          <a:p>
            <a:pPr fontAlgn="base"/>
            <a:r>
              <a:rPr lang="en-IN" dirty="0"/>
              <a:t>Akbar could con­centrate more on his administrative and other reforms. </a:t>
            </a:r>
          </a:p>
          <a:p>
            <a:pPr fontAlgn="base"/>
            <a:r>
              <a:rPr lang="en-IN" dirty="0"/>
              <a:t>Thus Akbar’s regime marks the beginning of cooperation and  friendly relations of </a:t>
            </a:r>
            <a:r>
              <a:rPr lang="en-IN" dirty="0" err="1"/>
              <a:t>Mughals</a:t>
            </a:r>
            <a:r>
              <a:rPr lang="en-IN" dirty="0"/>
              <a:t> and </a:t>
            </a:r>
            <a:r>
              <a:rPr lang="en-IN" dirty="0" err="1"/>
              <a:t>Rajputs</a:t>
            </a:r>
            <a:r>
              <a:rPr lang="en-IN" dirty="0"/>
              <a:t>. </a:t>
            </a:r>
          </a:p>
          <a:p>
            <a:pPr fontAlgn="base"/>
            <a:r>
              <a:rPr lang="en-IN" dirty="0"/>
              <a:t>This Policy was followed by his successors </a:t>
            </a:r>
            <a:r>
              <a:rPr lang="en-IN" dirty="0" err="1"/>
              <a:t>Jahengir</a:t>
            </a:r>
            <a:r>
              <a:rPr lang="en-IN" dirty="0"/>
              <a:t>, Shah </a:t>
            </a:r>
            <a:r>
              <a:rPr lang="en-IN" dirty="0" err="1"/>
              <a:t>Jahan</a:t>
            </a:r>
            <a:r>
              <a:rPr lang="en-IN" dirty="0"/>
              <a:t> also . The break in this policy came during the reign of Aurangzeb .</a:t>
            </a:r>
          </a:p>
          <a:p>
            <a:endParaRPr lang="en-IN" dirty="0"/>
          </a:p>
        </p:txBody>
      </p:sp>
      <p:pic>
        <p:nvPicPr>
          <p:cNvPr id="3075" name="Picture 3"/>
          <p:cNvPicPr>
            <a:picLocks noChangeAspect="1" noChangeArrowheads="1"/>
          </p:cNvPicPr>
          <p:nvPr/>
        </p:nvPicPr>
        <p:blipFill>
          <a:blip r:embed="rId2" cstate="print"/>
          <a:srcRect/>
          <a:stretch>
            <a:fillRect/>
          </a:stretch>
        </p:blipFill>
        <p:spPr bwMode="auto">
          <a:xfrm>
            <a:off x="467544" y="3501008"/>
            <a:ext cx="3931572" cy="2232248"/>
          </a:xfrm>
          <a:prstGeom prst="rect">
            <a:avLst/>
          </a:prstGeom>
          <a:noFill/>
          <a:ln w="9525">
            <a:noFill/>
            <a:miter lim="800000"/>
            <a:headEnd/>
            <a:tailEnd/>
          </a:ln>
        </p:spPr>
      </p:pic>
      <p:pic>
        <p:nvPicPr>
          <p:cNvPr id="3078" name="Picture 6"/>
          <p:cNvPicPr>
            <a:picLocks noChangeAspect="1" noChangeArrowheads="1"/>
          </p:cNvPicPr>
          <p:nvPr/>
        </p:nvPicPr>
        <p:blipFill>
          <a:blip r:embed="rId3" cstate="print"/>
          <a:srcRect/>
          <a:stretch>
            <a:fillRect/>
          </a:stretch>
        </p:blipFill>
        <p:spPr bwMode="auto">
          <a:xfrm>
            <a:off x="4644008" y="3356992"/>
            <a:ext cx="4096455" cy="2304256"/>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5194920" cy="5184576"/>
          </a:xfrm>
        </p:spPr>
        <p:txBody>
          <a:bodyPr>
            <a:normAutofit fontScale="85000" lnSpcReduction="20000"/>
          </a:bodyPr>
          <a:lstStyle/>
          <a:p>
            <a:r>
              <a:rPr lang="en-IN" dirty="0"/>
              <a:t>The </a:t>
            </a:r>
            <a:r>
              <a:rPr lang="en-IN" dirty="0" err="1"/>
              <a:t>Mughals</a:t>
            </a:r>
            <a:r>
              <a:rPr lang="en-IN" dirty="0"/>
              <a:t> recruited  administrative and Military officials from diverse groups </a:t>
            </a:r>
          </a:p>
          <a:p>
            <a:pPr marL="514350" indent="-514350">
              <a:buFont typeface="+mj-lt"/>
              <a:buAutoNum type="arabicPeriod"/>
            </a:pPr>
            <a:r>
              <a:rPr lang="en-IN" dirty="0"/>
              <a:t>Turkish nobles(</a:t>
            </a:r>
            <a:r>
              <a:rPr lang="en-IN" dirty="0" err="1"/>
              <a:t>Turanis</a:t>
            </a:r>
            <a:r>
              <a:rPr lang="en-IN" dirty="0"/>
              <a:t>)</a:t>
            </a:r>
          </a:p>
          <a:p>
            <a:pPr marL="514350" indent="-514350">
              <a:buFont typeface="+mj-lt"/>
              <a:buAutoNum type="arabicPeriod"/>
            </a:pPr>
            <a:r>
              <a:rPr lang="en-IN" dirty="0"/>
              <a:t>Iranians (Persians)</a:t>
            </a:r>
          </a:p>
          <a:p>
            <a:pPr marL="514350" indent="-514350">
              <a:buFont typeface="+mj-lt"/>
              <a:buAutoNum type="arabicPeriod"/>
            </a:pPr>
            <a:r>
              <a:rPr lang="en-IN" dirty="0"/>
              <a:t>Indian Muslims</a:t>
            </a:r>
          </a:p>
          <a:p>
            <a:pPr marL="514350" indent="-514350">
              <a:buFont typeface="+mj-lt"/>
              <a:buAutoNum type="arabicPeriod"/>
            </a:pPr>
            <a:r>
              <a:rPr lang="en-IN" dirty="0"/>
              <a:t>Afghans</a:t>
            </a:r>
          </a:p>
          <a:p>
            <a:pPr marL="514350" indent="-514350">
              <a:buFont typeface="+mj-lt"/>
              <a:buAutoNum type="arabicPeriod"/>
            </a:pPr>
            <a:r>
              <a:rPr lang="en-IN" dirty="0" err="1"/>
              <a:t>Rajputs</a:t>
            </a:r>
            <a:endParaRPr lang="en-IN" dirty="0"/>
          </a:p>
          <a:p>
            <a:pPr marL="514350" indent="-514350">
              <a:buFont typeface="+mj-lt"/>
              <a:buAutoNum type="arabicPeriod"/>
            </a:pPr>
            <a:r>
              <a:rPr lang="en-IN" dirty="0"/>
              <a:t>Marathas and other groups. </a:t>
            </a:r>
          </a:p>
          <a:p>
            <a:pPr>
              <a:buNone/>
            </a:pPr>
            <a:endParaRPr lang="en-IN" dirty="0"/>
          </a:p>
          <a:p>
            <a:pPr>
              <a:buNone/>
            </a:pPr>
            <a:r>
              <a:rPr lang="en-IN" dirty="0"/>
              <a:t>Those who joined </a:t>
            </a:r>
            <a:r>
              <a:rPr lang="en-IN" dirty="0" err="1"/>
              <a:t>Mughal</a:t>
            </a:r>
            <a:r>
              <a:rPr lang="en-IN" dirty="0"/>
              <a:t> service were enrolled as </a:t>
            </a:r>
            <a:r>
              <a:rPr lang="en-IN" i="1" dirty="0"/>
              <a:t>MANSABDARS.</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5580112" y="908720"/>
            <a:ext cx="3325007" cy="159258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292080" y="2780928"/>
            <a:ext cx="3456384" cy="1809043"/>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5796136" y="4677862"/>
            <a:ext cx="2987824" cy="1984394"/>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626968" cy="1143000"/>
          </a:xfrm>
        </p:spPr>
        <p:txBody>
          <a:bodyPr/>
          <a:lstStyle/>
          <a:p>
            <a:r>
              <a:rPr lang="en-IN" b="1" u="sng" dirty="0"/>
              <a:t>MANSABDARI SYSTEM </a:t>
            </a:r>
          </a:p>
        </p:txBody>
      </p:sp>
      <p:sp>
        <p:nvSpPr>
          <p:cNvPr id="3" name="Content Placeholder 2"/>
          <p:cNvSpPr>
            <a:spLocks noGrp="1"/>
          </p:cNvSpPr>
          <p:nvPr>
            <p:ph idx="1"/>
          </p:nvPr>
        </p:nvSpPr>
        <p:spPr>
          <a:xfrm>
            <a:off x="431032" y="1268760"/>
            <a:ext cx="8461448" cy="5904656"/>
          </a:xfrm>
        </p:spPr>
        <p:txBody>
          <a:bodyPr>
            <a:normAutofit fontScale="47500" lnSpcReduction="20000"/>
          </a:bodyPr>
          <a:lstStyle/>
          <a:p>
            <a:r>
              <a:rPr lang="en-IN" dirty="0">
                <a:latin typeface="Times New Roman" pitchFamily="18" charset="0"/>
                <a:cs typeface="Times New Roman" pitchFamily="18" charset="0"/>
              </a:rPr>
              <a:t>The term </a:t>
            </a:r>
            <a:r>
              <a:rPr lang="en-IN" b="1" u="sng" dirty="0">
                <a:latin typeface="Times New Roman" pitchFamily="18" charset="0"/>
                <a:cs typeface="Times New Roman" pitchFamily="18" charset="0"/>
              </a:rPr>
              <a:t>MANSABDAR</a:t>
            </a:r>
            <a:r>
              <a:rPr lang="en-IN" i="1" dirty="0">
                <a:latin typeface="Times New Roman" pitchFamily="18" charset="0"/>
                <a:cs typeface="Times New Roman" pitchFamily="18" charset="0"/>
              </a:rPr>
              <a:t> refers to an administrative or military </a:t>
            </a:r>
            <a:r>
              <a:rPr lang="en-IN" i="1" dirty="0" err="1">
                <a:latin typeface="Times New Roman" pitchFamily="18" charset="0"/>
                <a:cs typeface="Times New Roman" pitchFamily="18" charset="0"/>
              </a:rPr>
              <a:t>offiial</a:t>
            </a:r>
            <a:r>
              <a:rPr lang="en-IN" i="1" dirty="0">
                <a:latin typeface="Times New Roman" pitchFamily="18" charset="0"/>
                <a:cs typeface="Times New Roman" pitchFamily="18" charset="0"/>
              </a:rPr>
              <a:t> </a:t>
            </a:r>
          </a:p>
          <a:p>
            <a:pPr>
              <a:buNone/>
            </a:pPr>
            <a:r>
              <a:rPr lang="en-IN" i="1" dirty="0">
                <a:latin typeface="Times New Roman" pitchFamily="18" charset="0"/>
                <a:cs typeface="Times New Roman" pitchFamily="18" charset="0"/>
              </a:rPr>
              <a:t>	who </a:t>
            </a:r>
            <a:r>
              <a:rPr lang="en-IN" dirty="0">
                <a:latin typeface="Times New Roman" pitchFamily="18" charset="0"/>
                <a:cs typeface="Times New Roman" pitchFamily="18" charset="0"/>
              </a:rPr>
              <a:t>holds a </a:t>
            </a:r>
            <a:r>
              <a:rPr lang="en-IN" i="1" dirty="0" err="1">
                <a:latin typeface="Times New Roman" pitchFamily="18" charset="0"/>
                <a:cs typeface="Times New Roman" pitchFamily="18" charset="0"/>
              </a:rPr>
              <a:t>mansab</a:t>
            </a:r>
            <a:r>
              <a:rPr lang="en-IN" i="1" dirty="0">
                <a:latin typeface="Times New Roman" pitchFamily="18" charset="0"/>
                <a:cs typeface="Times New Roman" pitchFamily="18" charset="0"/>
              </a:rPr>
              <a:t>, meaning a position or rank.</a:t>
            </a:r>
          </a:p>
          <a:p>
            <a:pPr>
              <a:buNone/>
            </a:pPr>
            <a:endParaRPr lang="en-IN" i="1" dirty="0">
              <a:latin typeface="Times New Roman" pitchFamily="18" charset="0"/>
              <a:cs typeface="Times New Roman" pitchFamily="18" charset="0"/>
            </a:endParaRPr>
          </a:p>
          <a:p>
            <a:r>
              <a:rPr lang="en-IN" b="1" i="1" u="sng" dirty="0" err="1">
                <a:latin typeface="Times New Roman" pitchFamily="18" charset="0"/>
                <a:cs typeface="Times New Roman" pitchFamily="18" charset="0"/>
              </a:rPr>
              <a:t>Mansabdari</a:t>
            </a:r>
            <a:r>
              <a:rPr lang="en-IN" i="1" dirty="0">
                <a:latin typeface="Times New Roman" pitchFamily="18" charset="0"/>
                <a:cs typeface="Times New Roman" pitchFamily="18" charset="0"/>
              </a:rPr>
              <a:t> system  was a </a:t>
            </a:r>
            <a:r>
              <a:rPr lang="en-IN" dirty="0">
                <a:latin typeface="Times New Roman" pitchFamily="18" charset="0"/>
                <a:cs typeface="Times New Roman" pitchFamily="18" charset="0"/>
              </a:rPr>
              <a:t>GRADING SYSTEM used by the </a:t>
            </a:r>
            <a:r>
              <a:rPr lang="en-IN" dirty="0" err="1">
                <a:latin typeface="Times New Roman" pitchFamily="18" charset="0"/>
                <a:cs typeface="Times New Roman" pitchFamily="18" charset="0"/>
              </a:rPr>
              <a:t>Mughals</a:t>
            </a:r>
            <a:r>
              <a:rPr lang="en-IN" dirty="0">
                <a:latin typeface="Times New Roman" pitchFamily="18" charset="0"/>
                <a:cs typeface="Times New Roman" pitchFamily="18" charset="0"/>
              </a:rPr>
              <a:t> to fix:-</a:t>
            </a:r>
          </a:p>
          <a:p>
            <a:pPr lvl="1">
              <a:buNone/>
            </a:pPr>
            <a:r>
              <a:rPr lang="en-IN" dirty="0">
                <a:latin typeface="Times New Roman" pitchFamily="18" charset="0"/>
                <a:cs typeface="Times New Roman" pitchFamily="18" charset="0"/>
              </a:rPr>
              <a:t> (1) rank of the official </a:t>
            </a:r>
          </a:p>
          <a:p>
            <a:pPr lvl="1">
              <a:buNone/>
            </a:pPr>
            <a:r>
              <a:rPr lang="en-IN" dirty="0">
                <a:latin typeface="Times New Roman" pitchFamily="18" charset="0"/>
                <a:cs typeface="Times New Roman" pitchFamily="18" charset="0"/>
              </a:rPr>
              <a:t>(2) salary of the official </a:t>
            </a:r>
          </a:p>
          <a:p>
            <a:pPr lvl="1">
              <a:buNone/>
            </a:pPr>
            <a:r>
              <a:rPr lang="en-IN" dirty="0">
                <a:latin typeface="Times New Roman" pitchFamily="18" charset="0"/>
                <a:cs typeface="Times New Roman" pitchFamily="18" charset="0"/>
              </a:rPr>
              <a:t>(3) military responsibilities.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Rank and salary were determined by a numerical value called </a:t>
            </a:r>
            <a:r>
              <a:rPr lang="en-IN" b="1" i="1" u="sng" dirty="0">
                <a:latin typeface="Times New Roman" pitchFamily="18" charset="0"/>
                <a:cs typeface="Times New Roman" pitchFamily="18" charset="0"/>
              </a:rPr>
              <a:t>ZAT (rank )</a:t>
            </a:r>
            <a:r>
              <a:rPr lang="en-IN" i="1" dirty="0">
                <a:latin typeface="Times New Roman" pitchFamily="18" charset="0"/>
                <a:cs typeface="Times New Roman" pitchFamily="18" charset="0"/>
              </a:rPr>
              <a:t>. </a:t>
            </a:r>
            <a:r>
              <a:rPr lang="en-IN" dirty="0">
                <a:latin typeface="Times New Roman" pitchFamily="18" charset="0"/>
                <a:cs typeface="Times New Roman" pitchFamily="18" charset="0"/>
              </a:rPr>
              <a:t>The higher the </a:t>
            </a:r>
            <a:r>
              <a:rPr lang="en-IN" i="1" dirty="0" err="1">
                <a:latin typeface="Times New Roman" pitchFamily="18" charset="0"/>
                <a:cs typeface="Times New Roman" pitchFamily="18" charset="0"/>
              </a:rPr>
              <a:t>zat</a:t>
            </a:r>
            <a:r>
              <a:rPr lang="en-IN" i="1" dirty="0">
                <a:latin typeface="Times New Roman" pitchFamily="18" charset="0"/>
                <a:cs typeface="Times New Roman" pitchFamily="18" charset="0"/>
              </a:rPr>
              <a:t>, the more prestigious was the noble’s </a:t>
            </a:r>
            <a:r>
              <a:rPr lang="en-IN" dirty="0">
                <a:latin typeface="Times New Roman" pitchFamily="18" charset="0"/>
                <a:cs typeface="Times New Roman" pitchFamily="18" charset="0"/>
              </a:rPr>
              <a:t>position in court and the larger his salary.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 </a:t>
            </a:r>
            <a:r>
              <a:rPr lang="en-IN" b="1" i="1" u="sng" dirty="0" err="1">
                <a:latin typeface="Times New Roman" pitchFamily="18" charset="0"/>
                <a:cs typeface="Times New Roman" pitchFamily="18" charset="0"/>
              </a:rPr>
              <a:t>mansabdar’s</a:t>
            </a:r>
            <a:r>
              <a:rPr lang="en-IN" b="1" i="1" u="sng" dirty="0">
                <a:latin typeface="Times New Roman" pitchFamily="18" charset="0"/>
                <a:cs typeface="Times New Roman" pitchFamily="18" charset="0"/>
              </a:rPr>
              <a:t> military responsibilities </a:t>
            </a:r>
            <a:r>
              <a:rPr lang="en-IN" i="1" dirty="0">
                <a:latin typeface="Times New Roman" pitchFamily="18" charset="0"/>
                <a:cs typeface="Times New Roman" pitchFamily="18" charset="0"/>
              </a:rPr>
              <a:t>required </a:t>
            </a:r>
            <a:r>
              <a:rPr lang="en-IN" dirty="0">
                <a:latin typeface="Times New Roman" pitchFamily="18" charset="0"/>
                <a:cs typeface="Times New Roman" pitchFamily="18" charset="0"/>
              </a:rPr>
              <a:t>him to maintain a specified number of </a:t>
            </a:r>
            <a:r>
              <a:rPr lang="en-IN" b="1" i="1" u="sng" dirty="0">
                <a:latin typeface="Times New Roman" pitchFamily="18" charset="0"/>
                <a:cs typeface="Times New Roman" pitchFamily="18" charset="0"/>
              </a:rPr>
              <a:t>SAWAR</a:t>
            </a:r>
            <a:r>
              <a:rPr lang="en-IN" i="1" dirty="0">
                <a:latin typeface="Times New Roman" pitchFamily="18" charset="0"/>
                <a:cs typeface="Times New Roman" pitchFamily="18" charset="0"/>
              </a:rPr>
              <a:t> or </a:t>
            </a:r>
            <a:r>
              <a:rPr lang="en-IN" dirty="0">
                <a:latin typeface="Times New Roman" pitchFamily="18" charset="0"/>
                <a:cs typeface="Times New Roman" pitchFamily="18" charset="0"/>
              </a:rPr>
              <a:t>cavalrymen. </a:t>
            </a:r>
          </a:p>
          <a:p>
            <a:pPr>
              <a:buNone/>
            </a:pPr>
            <a:r>
              <a:rPr lang="en-IN" dirty="0">
                <a:latin typeface="Times New Roman" pitchFamily="18" charset="0"/>
                <a:cs typeface="Times New Roman" pitchFamily="18" charset="0"/>
              </a:rPr>
              <a:t>	The </a:t>
            </a:r>
            <a:r>
              <a:rPr lang="en-IN" i="1" dirty="0" err="1">
                <a:latin typeface="Times New Roman" pitchFamily="18" charset="0"/>
                <a:cs typeface="Times New Roman" pitchFamily="18" charset="0"/>
              </a:rPr>
              <a:t>mansabdar</a:t>
            </a:r>
            <a:r>
              <a:rPr lang="en-IN" i="1" dirty="0">
                <a:latin typeface="Times New Roman" pitchFamily="18" charset="0"/>
                <a:cs typeface="Times New Roman" pitchFamily="18" charset="0"/>
              </a:rPr>
              <a:t> brought his cavalrymen </a:t>
            </a:r>
            <a:r>
              <a:rPr lang="en-IN" dirty="0">
                <a:latin typeface="Times New Roman" pitchFamily="18" charset="0"/>
                <a:cs typeface="Times New Roman" pitchFamily="18" charset="0"/>
              </a:rPr>
              <a:t>for review and  got them registered (</a:t>
            </a:r>
            <a:r>
              <a:rPr lang="en-IN" b="1" i="1" u="sng" dirty="0">
                <a:latin typeface="Times New Roman" pitchFamily="18" charset="0"/>
                <a:cs typeface="Times New Roman" pitchFamily="18" charset="0"/>
              </a:rPr>
              <a:t>CHEHRA</a:t>
            </a:r>
            <a:r>
              <a:rPr lang="en-IN" dirty="0">
                <a:latin typeface="Times New Roman" pitchFamily="18" charset="0"/>
                <a:cs typeface="Times New Roman" pitchFamily="18" charset="0"/>
              </a:rPr>
              <a:t> ) </a:t>
            </a:r>
          </a:p>
          <a:p>
            <a:pPr>
              <a:buNone/>
            </a:pPr>
            <a:r>
              <a:rPr lang="en-IN" dirty="0">
                <a:latin typeface="Times New Roman" pitchFamily="18" charset="0"/>
                <a:cs typeface="Times New Roman" pitchFamily="18" charset="0"/>
              </a:rPr>
              <a:t>	They also got their horses branded (</a:t>
            </a:r>
            <a:r>
              <a:rPr lang="en-IN" dirty="0" err="1">
                <a:latin typeface="Times New Roman" pitchFamily="18" charset="0"/>
                <a:cs typeface="Times New Roman" pitchFamily="18" charset="0"/>
              </a:rPr>
              <a:t>Dagh</a:t>
            </a:r>
            <a:r>
              <a:rPr lang="en-IN" dirty="0">
                <a:latin typeface="Times New Roman" pitchFamily="18" charset="0"/>
                <a:cs typeface="Times New Roman" pitchFamily="18" charset="0"/>
              </a:rPr>
              <a:t>)and then received money to pay them as salary.</a:t>
            </a:r>
          </a:p>
          <a:p>
            <a:endParaRPr lang="en-IN" dirty="0">
              <a:latin typeface="Times New Roman" pitchFamily="18" charset="0"/>
              <a:cs typeface="Times New Roman" pitchFamily="18" charset="0"/>
            </a:endParaRPr>
          </a:p>
          <a:p>
            <a:r>
              <a:rPr lang="en-IN" b="1" i="1" u="sng" dirty="0">
                <a:latin typeface="Times New Roman" pitchFamily="18" charset="0"/>
                <a:cs typeface="Times New Roman" pitchFamily="18" charset="0"/>
              </a:rPr>
              <a:t>JAGIRDARI</a:t>
            </a:r>
            <a:r>
              <a:rPr lang="en-IN" i="1" dirty="0">
                <a:latin typeface="Times New Roman" pitchFamily="18" charset="0"/>
                <a:cs typeface="Times New Roman" pitchFamily="18" charset="0"/>
              </a:rPr>
              <a:t> - </a:t>
            </a:r>
            <a:r>
              <a:rPr lang="en-IN" i="1" dirty="0" err="1">
                <a:latin typeface="Times New Roman" pitchFamily="18" charset="0"/>
                <a:cs typeface="Times New Roman" pitchFamily="18" charset="0"/>
              </a:rPr>
              <a:t>Mansabdars</a:t>
            </a:r>
            <a:r>
              <a:rPr lang="en-IN" i="1" dirty="0">
                <a:latin typeface="Times New Roman" pitchFamily="18" charset="0"/>
                <a:cs typeface="Times New Roman" pitchFamily="18" charset="0"/>
              </a:rPr>
              <a:t> received their salaries as revenue </a:t>
            </a:r>
            <a:r>
              <a:rPr lang="en-IN" dirty="0">
                <a:latin typeface="Times New Roman" pitchFamily="18" charset="0"/>
                <a:cs typeface="Times New Roman" pitchFamily="18" charset="0"/>
              </a:rPr>
              <a:t>assignments called </a:t>
            </a:r>
            <a:r>
              <a:rPr lang="en-IN" i="1" dirty="0">
                <a:latin typeface="Times New Roman" pitchFamily="18" charset="0"/>
                <a:cs typeface="Times New Roman" pitchFamily="18" charset="0"/>
              </a:rPr>
              <a:t>JAGIRS (Equal to his salary)</a:t>
            </a:r>
          </a:p>
          <a:p>
            <a:r>
              <a:rPr lang="en-IN" i="1" dirty="0">
                <a:latin typeface="Times New Roman" pitchFamily="18" charset="0"/>
                <a:cs typeface="Times New Roman" pitchFamily="18" charset="0"/>
              </a:rPr>
              <a:t> But most </a:t>
            </a:r>
            <a:r>
              <a:rPr lang="en-IN" i="1" dirty="0" err="1">
                <a:latin typeface="Times New Roman" pitchFamily="18" charset="0"/>
                <a:cs typeface="Times New Roman" pitchFamily="18" charset="0"/>
              </a:rPr>
              <a:t>mansabdars</a:t>
            </a:r>
            <a:r>
              <a:rPr lang="en-IN" i="1" dirty="0">
                <a:latin typeface="Times New Roman" pitchFamily="18" charset="0"/>
                <a:cs typeface="Times New Roman" pitchFamily="18" charset="0"/>
              </a:rPr>
              <a:t> did not </a:t>
            </a:r>
            <a:r>
              <a:rPr lang="en-IN" dirty="0">
                <a:latin typeface="Times New Roman" pitchFamily="18" charset="0"/>
                <a:cs typeface="Times New Roman" pitchFamily="18" charset="0"/>
              </a:rPr>
              <a:t>actually reside in or administer their </a:t>
            </a:r>
            <a:r>
              <a:rPr lang="en-IN" b="1" i="1" dirty="0" err="1">
                <a:latin typeface="Times New Roman" pitchFamily="18" charset="0"/>
                <a:cs typeface="Times New Roman" pitchFamily="18" charset="0"/>
              </a:rPr>
              <a:t>jagirs</a:t>
            </a:r>
            <a:r>
              <a:rPr lang="en-IN" i="1" dirty="0">
                <a:latin typeface="Times New Roman" pitchFamily="18" charset="0"/>
                <a:cs typeface="Times New Roman" pitchFamily="18" charset="0"/>
              </a:rPr>
              <a:t>. They only </a:t>
            </a:r>
            <a:r>
              <a:rPr lang="en-IN" dirty="0">
                <a:latin typeface="Times New Roman" pitchFamily="18" charset="0"/>
                <a:cs typeface="Times New Roman" pitchFamily="18" charset="0"/>
              </a:rPr>
              <a:t>had rights to the revenue of their assignments which was collected for them by their servants while the </a:t>
            </a:r>
            <a:r>
              <a:rPr lang="en-IN" i="1" dirty="0" err="1">
                <a:latin typeface="Times New Roman" pitchFamily="18" charset="0"/>
                <a:cs typeface="Times New Roman" pitchFamily="18" charset="0"/>
              </a:rPr>
              <a:t>mansabdars</a:t>
            </a:r>
            <a:r>
              <a:rPr lang="en-IN" i="1" dirty="0">
                <a:latin typeface="Times New Roman" pitchFamily="18" charset="0"/>
                <a:cs typeface="Times New Roman" pitchFamily="18" charset="0"/>
              </a:rPr>
              <a:t> themselves </a:t>
            </a:r>
            <a:r>
              <a:rPr lang="en-IN" dirty="0">
                <a:latin typeface="Times New Roman" pitchFamily="18" charset="0"/>
                <a:cs typeface="Times New Roman" pitchFamily="18" charset="0"/>
              </a:rPr>
              <a:t>served in some other part of the country.</a:t>
            </a:r>
          </a:p>
          <a:p>
            <a:endParaRPr lang="en-IN" b="1" dirty="0">
              <a:latin typeface="Times New Roman" pitchFamily="18" charset="0"/>
              <a:cs typeface="Times New Roman" pitchFamily="18" charset="0"/>
            </a:endParaRPr>
          </a:p>
          <a:p>
            <a:r>
              <a:rPr lang="en-IN" b="1" dirty="0">
                <a:latin typeface="Times New Roman" pitchFamily="18" charset="0"/>
                <a:cs typeface="Times New Roman" pitchFamily="18" charset="0"/>
              </a:rPr>
              <a:t>Some RAJPUTS were  </a:t>
            </a:r>
            <a:r>
              <a:rPr lang="en-IN" dirty="0">
                <a:latin typeface="Times New Roman" pitchFamily="18" charset="0"/>
                <a:cs typeface="Times New Roman" pitchFamily="18" charset="0"/>
              </a:rPr>
              <a:t>given their lands </a:t>
            </a:r>
            <a:r>
              <a:rPr lang="en-IN" i="1" dirty="0">
                <a:latin typeface="Times New Roman" pitchFamily="18" charset="0"/>
                <a:cs typeface="Times New Roman" pitchFamily="18" charset="0"/>
              </a:rPr>
              <a:t>(</a:t>
            </a:r>
            <a:r>
              <a:rPr lang="en-IN" b="1" i="1" u="sng" dirty="0">
                <a:latin typeface="Times New Roman" pitchFamily="18" charset="0"/>
                <a:cs typeface="Times New Roman" pitchFamily="18" charset="0"/>
              </a:rPr>
              <a:t>WATAN</a:t>
            </a:r>
            <a:r>
              <a:rPr lang="en-IN" i="1" dirty="0">
                <a:latin typeface="Times New Roman" pitchFamily="18" charset="0"/>
                <a:cs typeface="Times New Roman" pitchFamily="18" charset="0"/>
              </a:rPr>
              <a:t>) back as assignments (</a:t>
            </a:r>
            <a:r>
              <a:rPr lang="en-IN" b="1" i="1" u="sng" dirty="0">
                <a:latin typeface="Times New Roman" pitchFamily="18" charset="0"/>
                <a:cs typeface="Times New Roman" pitchFamily="18" charset="0"/>
              </a:rPr>
              <a:t>WATAN JAGIR). </a:t>
            </a:r>
            <a:endParaRPr lang="en-IN" b="1"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cstate="print"/>
          <a:srcRect/>
          <a:stretch>
            <a:fillRect/>
          </a:stretch>
        </p:blipFill>
        <p:spPr bwMode="auto">
          <a:xfrm>
            <a:off x="6372200" y="188641"/>
            <a:ext cx="2563095" cy="151216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842992" cy="1143000"/>
          </a:xfrm>
        </p:spPr>
        <p:txBody>
          <a:bodyPr>
            <a:normAutofit/>
          </a:bodyPr>
          <a:lstStyle/>
          <a:p>
            <a:r>
              <a:rPr lang="en-IN" b="1" i="1" u="sng" dirty="0"/>
              <a:t>ZABT AND ZAMINDARS</a:t>
            </a:r>
            <a:endParaRPr lang="en-IN" u="sng" dirty="0"/>
          </a:p>
        </p:txBody>
      </p:sp>
      <p:sp>
        <p:nvSpPr>
          <p:cNvPr id="3" name="Content Placeholder 2"/>
          <p:cNvSpPr>
            <a:spLocks noGrp="1"/>
          </p:cNvSpPr>
          <p:nvPr>
            <p:ph idx="1"/>
          </p:nvPr>
        </p:nvSpPr>
        <p:spPr>
          <a:xfrm>
            <a:off x="457200" y="1600200"/>
            <a:ext cx="5698976" cy="4525963"/>
          </a:xfrm>
        </p:spPr>
        <p:txBody>
          <a:bodyPr>
            <a:normAutofit fontScale="55000" lnSpcReduction="20000"/>
          </a:bodyPr>
          <a:lstStyle/>
          <a:p>
            <a:r>
              <a:rPr lang="en-IN" dirty="0"/>
              <a:t>The </a:t>
            </a:r>
            <a:r>
              <a:rPr lang="en-IN" u="sng" dirty="0"/>
              <a:t>main source of income </a:t>
            </a:r>
            <a:r>
              <a:rPr lang="en-IN" dirty="0"/>
              <a:t>for </a:t>
            </a:r>
            <a:r>
              <a:rPr lang="en-IN" dirty="0" err="1"/>
              <a:t>Mughal</a:t>
            </a:r>
            <a:r>
              <a:rPr lang="en-IN" dirty="0"/>
              <a:t> rulers was tax on the produce of the peasantry or </a:t>
            </a:r>
            <a:r>
              <a:rPr lang="en-IN" b="1" dirty="0"/>
              <a:t> </a:t>
            </a:r>
            <a:r>
              <a:rPr lang="en-IN" b="1" u="sng" dirty="0"/>
              <a:t>Land Revenue </a:t>
            </a:r>
            <a:r>
              <a:rPr lang="en-IN" u="sng" dirty="0"/>
              <a:t>.</a:t>
            </a:r>
          </a:p>
          <a:p>
            <a:r>
              <a:rPr lang="en-IN" dirty="0"/>
              <a:t>Peasants paid taxes through the </a:t>
            </a:r>
            <a:r>
              <a:rPr lang="en-IN" u="sng" dirty="0"/>
              <a:t>rural elites- </a:t>
            </a:r>
            <a:r>
              <a:rPr lang="en-IN" dirty="0"/>
              <a:t>the </a:t>
            </a:r>
            <a:r>
              <a:rPr lang="en-IN" u="sng" dirty="0"/>
              <a:t>headman</a:t>
            </a:r>
            <a:r>
              <a:rPr lang="en-IN" dirty="0"/>
              <a:t> or the </a:t>
            </a:r>
            <a:r>
              <a:rPr lang="en-IN" u="sng" dirty="0"/>
              <a:t>local</a:t>
            </a:r>
            <a:r>
              <a:rPr lang="en-IN" dirty="0"/>
              <a:t> </a:t>
            </a:r>
            <a:r>
              <a:rPr lang="en-IN" u="sng" dirty="0"/>
              <a:t>chieftain</a:t>
            </a:r>
            <a:r>
              <a:rPr lang="en-IN" dirty="0"/>
              <a:t> and the </a:t>
            </a:r>
            <a:r>
              <a:rPr lang="en-IN" dirty="0" err="1"/>
              <a:t>Mughals</a:t>
            </a:r>
            <a:r>
              <a:rPr lang="en-IN" dirty="0"/>
              <a:t> used the term</a:t>
            </a:r>
            <a:r>
              <a:rPr lang="en-IN" u="sng" dirty="0"/>
              <a:t>– </a:t>
            </a:r>
            <a:r>
              <a:rPr lang="en-IN" b="1" i="1" u="sng" dirty="0" err="1"/>
              <a:t>zamindars</a:t>
            </a:r>
            <a:r>
              <a:rPr lang="en-IN" u="sng" dirty="0"/>
              <a:t> </a:t>
            </a:r>
            <a:r>
              <a:rPr lang="en-IN" dirty="0"/>
              <a:t>– to describe all intermediaries.</a:t>
            </a:r>
          </a:p>
          <a:p>
            <a:endParaRPr lang="en-IN" dirty="0"/>
          </a:p>
          <a:p>
            <a:pPr>
              <a:buNone/>
            </a:pPr>
            <a:r>
              <a:rPr lang="en-IN" i="1" dirty="0"/>
              <a:t>	    </a:t>
            </a:r>
            <a:r>
              <a:rPr lang="en-IN" b="1" i="1" u="sng" dirty="0"/>
              <a:t>ZABT</a:t>
            </a:r>
            <a:r>
              <a:rPr lang="en-IN" b="1" i="1" dirty="0"/>
              <a:t>  / </a:t>
            </a:r>
            <a:r>
              <a:rPr lang="en-IN" b="1" i="1" u="sng" dirty="0"/>
              <a:t>ZABTI</a:t>
            </a:r>
            <a:r>
              <a:rPr lang="en-IN" b="1" i="1" dirty="0"/>
              <a:t> SYSTEM  /  </a:t>
            </a:r>
            <a:r>
              <a:rPr lang="en-IN" b="1" i="1" u="sng" dirty="0"/>
              <a:t>DAHSALA</a:t>
            </a:r>
            <a:r>
              <a:rPr lang="en-IN" b="1" i="1" dirty="0"/>
              <a:t> .</a:t>
            </a:r>
          </a:p>
          <a:p>
            <a:pPr marL="514350" indent="-514350">
              <a:buFont typeface="+mj-lt"/>
              <a:buAutoNum type="arabicPeriod"/>
            </a:pPr>
            <a:r>
              <a:rPr lang="en-IN" dirty="0"/>
              <a:t>Akbar’s revenue minister, </a:t>
            </a:r>
            <a:r>
              <a:rPr lang="en-IN" dirty="0" err="1"/>
              <a:t>Todar</a:t>
            </a:r>
            <a:r>
              <a:rPr lang="en-IN" dirty="0"/>
              <a:t> Mal, carried out a careful survey of crop yields, prices and areas cultivated for a 10-year period, 1570-1580.</a:t>
            </a:r>
          </a:p>
          <a:p>
            <a:pPr marL="514350" indent="-514350">
              <a:buFont typeface="+mj-lt"/>
              <a:buAutoNum type="arabicPeriod"/>
            </a:pPr>
            <a:r>
              <a:rPr lang="en-IN" dirty="0"/>
              <a:t>On the basis of this data, tax was fixed on each crop in cash. </a:t>
            </a:r>
          </a:p>
          <a:p>
            <a:pPr marL="514350" indent="-514350">
              <a:buFont typeface="+mj-lt"/>
              <a:buAutoNum type="arabicPeriod"/>
            </a:pPr>
            <a:r>
              <a:rPr lang="en-IN" dirty="0"/>
              <a:t>Each province was divided into revenue circles with its own schedule of revenue rates for individual crops. This revenue system was known as </a:t>
            </a:r>
            <a:r>
              <a:rPr lang="en-IN" i="1" u="sng" dirty="0" err="1"/>
              <a:t>Zabt</a:t>
            </a:r>
            <a:r>
              <a:rPr lang="en-IN" dirty="0"/>
              <a:t> or </a:t>
            </a:r>
            <a:r>
              <a:rPr lang="en-IN" i="1" u="sng" dirty="0" err="1"/>
              <a:t>Zabti</a:t>
            </a:r>
            <a:r>
              <a:rPr lang="en-IN" dirty="0"/>
              <a:t> or </a:t>
            </a:r>
            <a:r>
              <a:rPr lang="en-IN" i="1" u="sng" dirty="0" err="1"/>
              <a:t>Dahsala</a:t>
            </a:r>
            <a:r>
              <a:rPr lang="en-IN" dirty="0"/>
              <a:t> .</a:t>
            </a:r>
          </a:p>
          <a:p>
            <a:pPr marL="514350" indent="-514350">
              <a:buFont typeface="+mj-lt"/>
              <a:buAutoNum type="arabicPeriod"/>
            </a:pPr>
            <a:r>
              <a:rPr lang="en-IN" dirty="0"/>
              <a:t>It was prevalent in those areas where </a:t>
            </a:r>
            <a:r>
              <a:rPr lang="en-IN" i="1" dirty="0" err="1"/>
              <a:t>Mughal</a:t>
            </a:r>
            <a:r>
              <a:rPr lang="en-IN" dirty="0"/>
              <a:t> administrators could survey the land</a:t>
            </a:r>
          </a:p>
        </p:txBody>
      </p:sp>
      <p:pic>
        <p:nvPicPr>
          <p:cNvPr id="2050" name="Picture 2"/>
          <p:cNvPicPr>
            <a:picLocks noChangeAspect="1" noChangeArrowheads="1"/>
          </p:cNvPicPr>
          <p:nvPr/>
        </p:nvPicPr>
        <p:blipFill>
          <a:blip r:embed="rId2" cstate="print"/>
          <a:srcRect/>
          <a:stretch>
            <a:fillRect/>
          </a:stretch>
        </p:blipFill>
        <p:spPr bwMode="auto">
          <a:xfrm>
            <a:off x="6156176" y="1916832"/>
            <a:ext cx="2733675" cy="28860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0"/>
            <a:ext cx="7344816" cy="1143000"/>
          </a:xfrm>
        </p:spPr>
        <p:txBody>
          <a:bodyPr>
            <a:normAutofit fontScale="90000"/>
          </a:bodyPr>
          <a:lstStyle/>
          <a:p>
            <a:r>
              <a:rPr lang="en-IN" b="1" i="1" u="sng" dirty="0"/>
              <a:t>AKBAR NAMA AND AIN-I AKBARI</a:t>
            </a:r>
            <a:endParaRPr lang="en-IN" u="sng" dirty="0"/>
          </a:p>
        </p:txBody>
      </p:sp>
      <p:sp>
        <p:nvSpPr>
          <p:cNvPr id="3" name="Content Placeholder 2"/>
          <p:cNvSpPr>
            <a:spLocks noGrp="1"/>
          </p:cNvSpPr>
          <p:nvPr>
            <p:ph idx="1"/>
          </p:nvPr>
        </p:nvSpPr>
        <p:spPr>
          <a:xfrm>
            <a:off x="467544" y="1124744"/>
            <a:ext cx="5554960" cy="5184576"/>
          </a:xfrm>
        </p:spPr>
        <p:txBody>
          <a:bodyPr>
            <a:normAutofit fontScale="62500" lnSpcReduction="20000"/>
          </a:bodyPr>
          <a:lstStyle/>
          <a:p>
            <a:r>
              <a:rPr lang="en-IN" dirty="0"/>
              <a:t>Akbar ordered one of his close friends and courtiers, </a:t>
            </a:r>
            <a:r>
              <a:rPr lang="en-IN" b="1" u="sng" dirty="0" err="1"/>
              <a:t>Abul</a:t>
            </a:r>
            <a:r>
              <a:rPr lang="en-IN" b="1" u="sng" dirty="0"/>
              <a:t> </a:t>
            </a:r>
            <a:r>
              <a:rPr lang="en-IN" b="1" u="sng" dirty="0" err="1"/>
              <a:t>Fazl</a:t>
            </a:r>
            <a:r>
              <a:rPr lang="en-IN" b="1" u="sng" dirty="0"/>
              <a:t>, </a:t>
            </a:r>
            <a:r>
              <a:rPr lang="en-IN" dirty="0"/>
              <a:t>to write a history of his reign. </a:t>
            </a:r>
          </a:p>
          <a:p>
            <a:r>
              <a:rPr lang="en-IN" dirty="0"/>
              <a:t> </a:t>
            </a:r>
            <a:r>
              <a:rPr lang="en-IN" dirty="0" err="1"/>
              <a:t>Abul</a:t>
            </a:r>
            <a:r>
              <a:rPr lang="en-IN" dirty="0"/>
              <a:t> </a:t>
            </a:r>
            <a:r>
              <a:rPr lang="en-IN" dirty="0" err="1"/>
              <a:t>Fazl</a:t>
            </a:r>
            <a:r>
              <a:rPr lang="en-IN" dirty="0"/>
              <a:t> wrote a three-volume history of Akbar’s reign, titled </a:t>
            </a:r>
            <a:r>
              <a:rPr lang="en-IN" b="1" i="1" u="sng" dirty="0"/>
              <a:t>AKBAR NAMA</a:t>
            </a:r>
            <a:r>
              <a:rPr lang="en-IN" i="1" dirty="0"/>
              <a:t>.</a:t>
            </a:r>
          </a:p>
          <a:p>
            <a:pPr marL="514350" indent="-514350">
              <a:buFont typeface="+mj-lt"/>
              <a:buAutoNum type="arabicPeriod"/>
            </a:pPr>
            <a:r>
              <a:rPr lang="en-IN" i="1" dirty="0"/>
              <a:t> The first </a:t>
            </a:r>
            <a:r>
              <a:rPr lang="en-IN" dirty="0"/>
              <a:t>volume dealt with Akbar’s ancestors </a:t>
            </a:r>
          </a:p>
          <a:p>
            <a:pPr marL="514350" indent="-514350">
              <a:buFont typeface="+mj-lt"/>
              <a:buAutoNum type="arabicPeriod"/>
            </a:pPr>
            <a:r>
              <a:rPr lang="en-IN" dirty="0"/>
              <a:t>The second volume recorded the events of Akbar’s reign.</a:t>
            </a:r>
          </a:p>
          <a:p>
            <a:pPr marL="514350" indent="-514350">
              <a:buFont typeface="+mj-lt"/>
              <a:buAutoNum type="arabicPeriod"/>
            </a:pPr>
            <a:r>
              <a:rPr lang="en-IN" dirty="0"/>
              <a:t> The third volume is the </a:t>
            </a:r>
            <a:r>
              <a:rPr lang="en-IN" b="1" i="1" u="sng" dirty="0"/>
              <a:t>Ain-</a:t>
            </a:r>
            <a:r>
              <a:rPr lang="en-IN" b="1" i="1" u="sng" dirty="0" err="1"/>
              <a:t>i</a:t>
            </a:r>
            <a:r>
              <a:rPr lang="en-IN" b="1" i="1" u="sng" dirty="0"/>
              <a:t> –</a:t>
            </a:r>
            <a:r>
              <a:rPr lang="en-IN" b="1" i="1" u="sng" dirty="0" err="1"/>
              <a:t>Akbari</a:t>
            </a:r>
            <a:r>
              <a:rPr lang="en-IN" b="1" i="1" u="sng" dirty="0"/>
              <a:t>  </a:t>
            </a:r>
            <a:r>
              <a:rPr lang="en-IN" i="1" dirty="0"/>
              <a:t>deals with:-</a:t>
            </a:r>
          </a:p>
          <a:p>
            <a:pPr marL="914400" lvl="1" indent="-514350">
              <a:buFont typeface="Wingdings" pitchFamily="2" charset="2"/>
              <a:buChar char="q"/>
            </a:pPr>
            <a:r>
              <a:rPr lang="en-IN" i="1" dirty="0"/>
              <a:t>The broad features of Akbar’s administration, </a:t>
            </a:r>
          </a:p>
          <a:p>
            <a:pPr marL="914400" lvl="1" indent="-514350">
              <a:buFont typeface="Wingdings" pitchFamily="2" charset="2"/>
              <a:buChar char="q"/>
            </a:pPr>
            <a:r>
              <a:rPr lang="en-IN" dirty="0"/>
              <a:t>The household, army, the revenues and the geography of his empire.</a:t>
            </a:r>
          </a:p>
          <a:p>
            <a:pPr marL="914400" lvl="1" indent="-514350">
              <a:buFont typeface="Wingdings" pitchFamily="2" charset="2"/>
              <a:buChar char="q"/>
            </a:pPr>
            <a:r>
              <a:rPr lang="en-IN" dirty="0"/>
              <a:t> It also provides rich details about the traditions and culture of the people living in India.</a:t>
            </a:r>
          </a:p>
          <a:p>
            <a:pPr marL="914400" lvl="1" indent="-514350">
              <a:buFont typeface="Wingdings" pitchFamily="2" charset="2"/>
              <a:buChar char="q"/>
            </a:pPr>
            <a:r>
              <a:rPr lang="en-IN" dirty="0"/>
              <a:t>The most interesting aspect about the </a:t>
            </a:r>
            <a:r>
              <a:rPr lang="en-IN" i="1" dirty="0"/>
              <a:t>Ain-</a:t>
            </a:r>
            <a:r>
              <a:rPr lang="en-IN" i="1" dirty="0" err="1"/>
              <a:t>i</a:t>
            </a:r>
            <a:r>
              <a:rPr lang="en-IN" i="1" dirty="0"/>
              <a:t> </a:t>
            </a:r>
            <a:r>
              <a:rPr lang="en-IN" i="1" dirty="0" err="1"/>
              <a:t>Akbari</a:t>
            </a:r>
            <a:r>
              <a:rPr lang="en-IN" i="1" dirty="0"/>
              <a:t> is its rich </a:t>
            </a:r>
            <a:r>
              <a:rPr lang="en-IN" dirty="0"/>
              <a:t>statistical details about things as diverse as crops, yields, prices, wages and revenues. </a:t>
            </a:r>
          </a:p>
        </p:txBody>
      </p:sp>
      <p:pic>
        <p:nvPicPr>
          <p:cNvPr id="1027" name="Picture 3"/>
          <p:cNvPicPr>
            <a:picLocks noChangeAspect="1" noChangeArrowheads="1"/>
          </p:cNvPicPr>
          <p:nvPr/>
        </p:nvPicPr>
        <p:blipFill>
          <a:blip r:embed="rId2" cstate="print"/>
          <a:srcRect/>
          <a:stretch>
            <a:fillRect/>
          </a:stretch>
        </p:blipFill>
        <p:spPr bwMode="auto">
          <a:xfrm>
            <a:off x="6156176" y="1196752"/>
            <a:ext cx="2752725" cy="48672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r>
              <a:rPr lang="en-IN" b="1" u="sng" dirty="0"/>
              <a:t>MUGHAL ADMINISTRATION </a:t>
            </a:r>
          </a:p>
        </p:txBody>
      </p:sp>
      <p:sp>
        <p:nvSpPr>
          <p:cNvPr id="3" name="Content Placeholder 2"/>
          <p:cNvSpPr>
            <a:spLocks noGrp="1"/>
          </p:cNvSpPr>
          <p:nvPr>
            <p:ph idx="1"/>
          </p:nvPr>
        </p:nvSpPr>
        <p:spPr>
          <a:xfrm>
            <a:off x="457200" y="1196752"/>
            <a:ext cx="8229600" cy="5472608"/>
          </a:xfrm>
        </p:spPr>
        <p:txBody>
          <a:bodyPr>
            <a:noAutofit/>
          </a:bodyPr>
          <a:lstStyle/>
          <a:p>
            <a:r>
              <a:rPr lang="en-IN" sz="1600" dirty="0" err="1">
                <a:latin typeface="Times New Roman" pitchFamily="18" charset="0"/>
                <a:cs typeface="Times New Roman" pitchFamily="18" charset="0"/>
              </a:rPr>
              <a:t>Mughal</a:t>
            </a:r>
            <a:r>
              <a:rPr lang="en-IN" sz="1600" dirty="0">
                <a:latin typeface="Times New Roman" pitchFamily="18" charset="0"/>
                <a:cs typeface="Times New Roman" pitchFamily="18" charset="0"/>
              </a:rPr>
              <a:t> Administration was highly centralized where the king was all supreme </a:t>
            </a:r>
          </a:p>
          <a:p>
            <a:pPr>
              <a:buNone/>
            </a:pPr>
            <a:endParaRPr lang="en-IN" sz="1600" dirty="0">
              <a:latin typeface="Times New Roman" pitchFamily="18" charset="0"/>
              <a:cs typeface="Times New Roman" pitchFamily="18" charset="0"/>
            </a:endParaRPr>
          </a:p>
          <a:p>
            <a:r>
              <a:rPr lang="en-IN" sz="1600" dirty="0">
                <a:latin typeface="Times New Roman" pitchFamily="18" charset="0"/>
                <a:cs typeface="Times New Roman" pitchFamily="18" charset="0"/>
              </a:rPr>
              <a:t>Empire was divided into provinces called </a:t>
            </a:r>
            <a:r>
              <a:rPr lang="en-IN" sz="1600" b="1" i="1" u="sng" dirty="0" err="1">
                <a:latin typeface="Times New Roman" pitchFamily="18" charset="0"/>
                <a:cs typeface="Times New Roman" pitchFamily="18" charset="0"/>
              </a:rPr>
              <a:t>subas</a:t>
            </a:r>
            <a:r>
              <a:rPr lang="en-IN" sz="1600" i="1" dirty="0">
                <a:latin typeface="Times New Roman" pitchFamily="18" charset="0"/>
                <a:cs typeface="Times New Roman" pitchFamily="18" charset="0"/>
              </a:rPr>
              <a:t>, governed by a </a:t>
            </a:r>
            <a:r>
              <a:rPr lang="en-IN" sz="1600" b="1" i="1" u="sng" dirty="0" err="1">
                <a:latin typeface="Times New Roman" pitchFamily="18" charset="0"/>
                <a:cs typeface="Times New Roman" pitchFamily="18" charset="0"/>
              </a:rPr>
              <a:t>subedar</a:t>
            </a:r>
            <a:r>
              <a:rPr lang="en-IN" sz="1600" i="1" dirty="0">
                <a:latin typeface="Times New Roman" pitchFamily="18" charset="0"/>
                <a:cs typeface="Times New Roman" pitchFamily="18" charset="0"/>
              </a:rPr>
              <a:t> (Governor) </a:t>
            </a:r>
            <a:r>
              <a:rPr lang="en-IN" sz="1600" dirty="0">
                <a:latin typeface="Times New Roman" pitchFamily="18" charset="0"/>
                <a:cs typeface="Times New Roman" pitchFamily="18" charset="0"/>
              </a:rPr>
              <a:t>who carried out both political and military functions.</a:t>
            </a:r>
          </a:p>
          <a:p>
            <a:pPr>
              <a:buNone/>
            </a:pPr>
            <a:endParaRPr lang="en-IN" sz="1600" dirty="0">
              <a:latin typeface="Times New Roman" pitchFamily="18" charset="0"/>
              <a:cs typeface="Times New Roman" pitchFamily="18" charset="0"/>
            </a:endParaRPr>
          </a:p>
          <a:p>
            <a:r>
              <a:rPr lang="en-IN" sz="1600" dirty="0">
                <a:latin typeface="Times New Roman" pitchFamily="18" charset="0"/>
                <a:cs typeface="Times New Roman" pitchFamily="18" charset="0"/>
              </a:rPr>
              <a:t>Each province also had a financial officer or </a:t>
            </a:r>
            <a:r>
              <a:rPr lang="en-IN" sz="1600" b="1" i="1" u="sng" dirty="0" err="1">
                <a:latin typeface="Times New Roman" pitchFamily="18" charset="0"/>
                <a:cs typeface="Times New Roman" pitchFamily="18" charset="0"/>
              </a:rPr>
              <a:t>diwan</a:t>
            </a:r>
            <a:r>
              <a:rPr lang="en-IN" sz="1600" i="1" dirty="0">
                <a:latin typeface="Times New Roman" pitchFamily="18" charset="0"/>
                <a:cs typeface="Times New Roman" pitchFamily="18" charset="0"/>
              </a:rPr>
              <a:t>.</a:t>
            </a:r>
          </a:p>
          <a:p>
            <a:pPr>
              <a:buNone/>
            </a:pPr>
            <a:endParaRPr lang="en-IN" sz="1600" i="1" dirty="0">
              <a:latin typeface="Times New Roman" pitchFamily="18" charset="0"/>
              <a:cs typeface="Times New Roman" pitchFamily="18" charset="0"/>
            </a:endParaRPr>
          </a:p>
          <a:p>
            <a:r>
              <a:rPr lang="en-IN" sz="1600" dirty="0">
                <a:latin typeface="Times New Roman" pitchFamily="18" charset="0"/>
                <a:cs typeface="Times New Roman" pitchFamily="18" charset="0"/>
              </a:rPr>
              <a:t>For the maintenance of peace and order in his province, the </a:t>
            </a:r>
            <a:r>
              <a:rPr lang="en-IN" sz="1600" b="1" i="1" u="sng" dirty="0" err="1">
                <a:latin typeface="Times New Roman" pitchFamily="18" charset="0"/>
                <a:cs typeface="Times New Roman" pitchFamily="18" charset="0"/>
              </a:rPr>
              <a:t>subedar</a:t>
            </a:r>
            <a:r>
              <a:rPr lang="en-IN" sz="1600" i="1" dirty="0">
                <a:latin typeface="Times New Roman" pitchFamily="18" charset="0"/>
                <a:cs typeface="Times New Roman" pitchFamily="18" charset="0"/>
              </a:rPr>
              <a:t> was supported by other officers </a:t>
            </a:r>
            <a:r>
              <a:rPr lang="en-IN" sz="1600" dirty="0">
                <a:latin typeface="Times New Roman" pitchFamily="18" charset="0"/>
                <a:cs typeface="Times New Roman" pitchFamily="18" charset="0"/>
              </a:rPr>
              <a:t>such as the military paymaster </a:t>
            </a:r>
            <a:r>
              <a:rPr lang="en-IN" sz="1600" i="1" dirty="0">
                <a:latin typeface="Times New Roman" pitchFamily="18" charset="0"/>
                <a:cs typeface="Times New Roman" pitchFamily="18" charset="0"/>
              </a:rPr>
              <a:t>(</a:t>
            </a:r>
            <a:r>
              <a:rPr lang="en-IN" sz="1600" b="1" i="1" dirty="0">
                <a:latin typeface="Times New Roman" pitchFamily="18" charset="0"/>
                <a:cs typeface="Times New Roman" pitchFamily="18" charset="0"/>
              </a:rPr>
              <a:t>Mir</a:t>
            </a:r>
            <a:r>
              <a:rPr lang="en-IN" sz="1600" i="1" dirty="0">
                <a:latin typeface="Times New Roman" pitchFamily="18" charset="0"/>
                <a:cs typeface="Times New Roman" pitchFamily="18" charset="0"/>
              </a:rPr>
              <a:t> </a:t>
            </a:r>
            <a:r>
              <a:rPr lang="en-IN" sz="1600" b="1" i="1" dirty="0" err="1">
                <a:latin typeface="Times New Roman" pitchFamily="18" charset="0"/>
                <a:cs typeface="Times New Roman" pitchFamily="18" charset="0"/>
              </a:rPr>
              <a:t>bakhshi</a:t>
            </a:r>
            <a:r>
              <a:rPr lang="en-IN" sz="1600" i="1" dirty="0">
                <a:latin typeface="Times New Roman" pitchFamily="18" charset="0"/>
                <a:cs typeface="Times New Roman" pitchFamily="18" charset="0"/>
              </a:rPr>
              <a:t>)</a:t>
            </a:r>
          </a:p>
          <a:p>
            <a:endParaRPr lang="en-IN" sz="1600" i="1" dirty="0">
              <a:latin typeface="Times New Roman" pitchFamily="18" charset="0"/>
              <a:cs typeface="Times New Roman" pitchFamily="18" charset="0"/>
            </a:endParaRPr>
          </a:p>
          <a:p>
            <a:r>
              <a:rPr lang="en-IN" sz="1600" i="1" dirty="0">
                <a:latin typeface="Times New Roman" pitchFamily="18" charset="0"/>
                <a:cs typeface="Times New Roman" pitchFamily="18" charset="0"/>
              </a:rPr>
              <a:t>The minister </a:t>
            </a:r>
            <a:r>
              <a:rPr lang="en-IN" sz="1600" dirty="0">
                <a:latin typeface="Times New Roman" pitchFamily="18" charset="0"/>
                <a:cs typeface="Times New Roman" pitchFamily="18" charset="0"/>
              </a:rPr>
              <a:t>in charge of religious and charitable patronage </a:t>
            </a:r>
            <a:r>
              <a:rPr lang="en-IN" sz="1600" i="1" dirty="0">
                <a:latin typeface="Times New Roman" pitchFamily="18" charset="0"/>
                <a:cs typeface="Times New Roman" pitchFamily="18" charset="0"/>
              </a:rPr>
              <a:t>(</a:t>
            </a:r>
            <a:r>
              <a:rPr lang="en-IN" sz="1600" b="1" i="1" u="sng" dirty="0" err="1">
                <a:latin typeface="Times New Roman" pitchFamily="18" charset="0"/>
                <a:cs typeface="Times New Roman" pitchFamily="18" charset="0"/>
              </a:rPr>
              <a:t>sadr</a:t>
            </a:r>
            <a:r>
              <a:rPr lang="en-IN" sz="1600" i="1" dirty="0">
                <a:latin typeface="Times New Roman" pitchFamily="18" charset="0"/>
                <a:cs typeface="Times New Roman" pitchFamily="18" charset="0"/>
              </a:rPr>
              <a:t>)</a:t>
            </a:r>
          </a:p>
          <a:p>
            <a:endParaRPr lang="en-IN" sz="1600" i="1" dirty="0">
              <a:latin typeface="Times New Roman" pitchFamily="18" charset="0"/>
              <a:cs typeface="Times New Roman" pitchFamily="18" charset="0"/>
            </a:endParaRPr>
          </a:p>
          <a:p>
            <a:r>
              <a:rPr lang="en-IN" sz="1600" dirty="0">
                <a:latin typeface="Times New Roman" pitchFamily="18" charset="0"/>
                <a:cs typeface="Times New Roman" pitchFamily="18" charset="0"/>
              </a:rPr>
              <a:t>Military commanders were called  </a:t>
            </a:r>
            <a:r>
              <a:rPr lang="en-IN" sz="1600" i="1" dirty="0">
                <a:latin typeface="Times New Roman" pitchFamily="18" charset="0"/>
                <a:cs typeface="Times New Roman" pitchFamily="18" charset="0"/>
              </a:rPr>
              <a:t>(</a:t>
            </a:r>
            <a:r>
              <a:rPr lang="en-IN" sz="1600" b="1" i="1" u="sng" dirty="0" err="1">
                <a:latin typeface="Times New Roman" pitchFamily="18" charset="0"/>
                <a:cs typeface="Times New Roman" pitchFamily="18" charset="0"/>
              </a:rPr>
              <a:t>faujdars</a:t>
            </a:r>
            <a:r>
              <a:rPr lang="en-IN" sz="1600" i="1" dirty="0">
                <a:latin typeface="Times New Roman" pitchFamily="18" charset="0"/>
                <a:cs typeface="Times New Roman" pitchFamily="18" charset="0"/>
              </a:rPr>
              <a:t>) and the town police </a:t>
            </a:r>
            <a:r>
              <a:rPr lang="en-IN" sz="1600" dirty="0">
                <a:latin typeface="Times New Roman" pitchFamily="18" charset="0"/>
                <a:cs typeface="Times New Roman" pitchFamily="18" charset="0"/>
              </a:rPr>
              <a:t>commander </a:t>
            </a:r>
            <a:r>
              <a:rPr lang="en-IN" sz="1600" i="1" dirty="0">
                <a:latin typeface="Times New Roman" pitchFamily="18" charset="0"/>
                <a:cs typeface="Times New Roman" pitchFamily="18" charset="0"/>
              </a:rPr>
              <a:t>(</a:t>
            </a:r>
            <a:r>
              <a:rPr lang="en-IN" sz="1600" b="1" i="1" u="sng" dirty="0" err="1">
                <a:latin typeface="Times New Roman" pitchFamily="18" charset="0"/>
                <a:cs typeface="Times New Roman" pitchFamily="18" charset="0"/>
              </a:rPr>
              <a:t>kotwal</a:t>
            </a:r>
            <a:r>
              <a:rPr lang="en-IN" sz="1600" i="1" dirty="0">
                <a:latin typeface="Times New Roman" pitchFamily="18" charset="0"/>
                <a:cs typeface="Times New Roman" pitchFamily="18" charset="0"/>
              </a:rPr>
              <a:t>).</a:t>
            </a:r>
          </a:p>
          <a:p>
            <a:endParaRPr lang="en-IN" sz="1600" i="1" dirty="0">
              <a:latin typeface="Times New Roman" pitchFamily="18" charset="0"/>
              <a:cs typeface="Times New Roman" pitchFamily="18" charset="0"/>
            </a:endParaRPr>
          </a:p>
          <a:p>
            <a:r>
              <a:rPr lang="en-IN" sz="1600" dirty="0">
                <a:latin typeface="Times New Roman" pitchFamily="18" charset="0"/>
                <a:cs typeface="Times New Roman" pitchFamily="18" charset="0"/>
              </a:rPr>
              <a:t>Akbar’s nobles commanded large armies and had access to large amounts of revenue. </a:t>
            </a:r>
          </a:p>
          <a:p>
            <a:pPr>
              <a:buNone/>
            </a:pPr>
            <a:endParaRPr lang="en-IN" sz="1600" dirty="0">
              <a:latin typeface="Times New Roman" pitchFamily="18" charset="0"/>
              <a:cs typeface="Times New Roman" pitchFamily="18" charset="0"/>
            </a:endParaRPr>
          </a:p>
          <a:p>
            <a:r>
              <a:rPr lang="en-IN" sz="1600" dirty="0">
                <a:latin typeface="Times New Roman" pitchFamily="18" charset="0"/>
                <a:cs typeface="Times New Roman" pitchFamily="18" charset="0"/>
              </a:rPr>
              <a:t>While they were loyal (under a strong king )  the empire functioned efficiently but by the end of the seventeenth century many nobles had built independent networks of their own and  their loyalties to the empire were weakened by their own self-interest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RELIGIOUS POLICY -AKBAR</a:t>
            </a:r>
          </a:p>
        </p:txBody>
      </p:sp>
      <p:sp>
        <p:nvSpPr>
          <p:cNvPr id="3" name="Content Placeholder 2"/>
          <p:cNvSpPr>
            <a:spLocks noGrp="1"/>
          </p:cNvSpPr>
          <p:nvPr>
            <p:ph idx="1"/>
          </p:nvPr>
        </p:nvSpPr>
        <p:spPr>
          <a:xfrm>
            <a:off x="457200" y="1196752"/>
            <a:ext cx="8229600" cy="5472608"/>
          </a:xfrm>
        </p:spPr>
        <p:txBody>
          <a:bodyPr>
            <a:normAutofit fontScale="47500" lnSpcReduction="20000"/>
          </a:bodyPr>
          <a:lstStyle/>
          <a:p>
            <a:r>
              <a:rPr lang="en-IN" dirty="0"/>
              <a:t>In the later years of his rule Akbar became DISILLUSIONED with Orthodox religion and </a:t>
            </a:r>
            <a:r>
              <a:rPr lang="en-IN" b="1" u="sng" dirty="0"/>
              <a:t>became more liberal </a:t>
            </a:r>
            <a:r>
              <a:rPr lang="en-IN" dirty="0"/>
              <a:t>. An era of </a:t>
            </a:r>
            <a:r>
              <a:rPr lang="en-IN" b="1" u="sng" dirty="0"/>
              <a:t>RELIGIOUS TOLERANCE </a:t>
            </a:r>
            <a:r>
              <a:rPr lang="en-IN" dirty="0"/>
              <a:t>started ..</a:t>
            </a:r>
          </a:p>
          <a:p>
            <a:endParaRPr lang="en-IN" dirty="0"/>
          </a:p>
          <a:p>
            <a:r>
              <a:rPr lang="en-IN" dirty="0"/>
              <a:t> While Akbar was at </a:t>
            </a:r>
            <a:r>
              <a:rPr lang="en-IN" dirty="0" err="1"/>
              <a:t>Fatehpur</a:t>
            </a:r>
            <a:r>
              <a:rPr lang="en-IN" dirty="0"/>
              <a:t> </a:t>
            </a:r>
            <a:r>
              <a:rPr lang="en-IN" dirty="0" err="1"/>
              <a:t>Sikri</a:t>
            </a:r>
            <a:r>
              <a:rPr lang="en-IN" dirty="0"/>
              <a:t> during the 1570s , he started </a:t>
            </a:r>
            <a:r>
              <a:rPr lang="en-IN" b="1" u="sng" dirty="0"/>
              <a:t>discussions</a:t>
            </a:r>
            <a:r>
              <a:rPr lang="en-IN" dirty="0"/>
              <a:t> with many religious heads of all major religions </a:t>
            </a:r>
            <a:r>
              <a:rPr lang="en-IN" dirty="0" err="1"/>
              <a:t>ie</a:t>
            </a:r>
            <a:r>
              <a:rPr lang="en-IN" dirty="0"/>
              <a:t>. with the </a:t>
            </a:r>
            <a:r>
              <a:rPr lang="en-IN" i="1" dirty="0" err="1"/>
              <a:t>ulama</a:t>
            </a:r>
            <a:r>
              <a:rPr lang="en-IN" i="1" dirty="0"/>
              <a:t>, </a:t>
            </a:r>
            <a:r>
              <a:rPr lang="en-IN" dirty="0" err="1"/>
              <a:t>Brahmanas</a:t>
            </a:r>
            <a:r>
              <a:rPr lang="en-IN" dirty="0"/>
              <a:t>, Jesuit priests ,Roman Catholics, and Zoroastrians etc . in the special building </a:t>
            </a:r>
            <a:r>
              <a:rPr lang="en-IN" b="1" i="1" u="sng" dirty="0" err="1"/>
              <a:t>Ibadat</a:t>
            </a:r>
            <a:r>
              <a:rPr lang="en-IN" b="1" i="1" u="sng" dirty="0"/>
              <a:t> </a:t>
            </a:r>
            <a:r>
              <a:rPr lang="en-IN" b="1" i="1" u="sng" dirty="0" err="1"/>
              <a:t>khana</a:t>
            </a:r>
            <a:r>
              <a:rPr lang="en-IN" b="1" i="1" u="sng" dirty="0"/>
              <a:t>. </a:t>
            </a:r>
          </a:p>
          <a:p>
            <a:endParaRPr lang="en-IN" b="1" i="1" u="sng" dirty="0"/>
          </a:p>
          <a:p>
            <a:r>
              <a:rPr lang="en-IN" dirty="0"/>
              <a:t>Discussions made him realise that religious scholars who emphasised rituals and dogma were often bigot and Their teachings created divisions and disharmony amongst his subjects. </a:t>
            </a:r>
          </a:p>
          <a:p>
            <a:endParaRPr lang="en-IN" dirty="0"/>
          </a:p>
          <a:p>
            <a:r>
              <a:rPr lang="en-IN" dirty="0"/>
              <a:t>This eventually led Akbar to the idea of </a:t>
            </a:r>
            <a:r>
              <a:rPr lang="en-IN" i="1" dirty="0" err="1"/>
              <a:t>sulh-i</a:t>
            </a:r>
            <a:r>
              <a:rPr lang="en-IN" i="1" dirty="0"/>
              <a:t> </a:t>
            </a:r>
            <a:r>
              <a:rPr lang="en-IN" i="1" dirty="0" err="1"/>
              <a:t>kul</a:t>
            </a:r>
            <a:r>
              <a:rPr lang="en-IN" i="1" dirty="0"/>
              <a:t> or “</a:t>
            </a:r>
            <a:r>
              <a:rPr lang="en-IN" b="1" i="1" u="sng" dirty="0"/>
              <a:t>UNIVERSAL PEACE” an </a:t>
            </a:r>
            <a:r>
              <a:rPr lang="en-IN" dirty="0"/>
              <a:t>idea of tolerance which did not discriminate between people of different religions in his realm. It was a system of ethics – honesty, justice, peace–universally applicable. </a:t>
            </a:r>
          </a:p>
          <a:p>
            <a:endParaRPr lang="en-IN" dirty="0"/>
          </a:p>
          <a:p>
            <a:r>
              <a:rPr lang="en-IN" dirty="0" err="1"/>
              <a:t>Abul</a:t>
            </a:r>
            <a:r>
              <a:rPr lang="en-IN" dirty="0"/>
              <a:t> </a:t>
            </a:r>
            <a:r>
              <a:rPr lang="en-IN" dirty="0" err="1"/>
              <a:t>Fazl</a:t>
            </a:r>
            <a:r>
              <a:rPr lang="en-IN" dirty="0"/>
              <a:t> helped Akbar in framing a vision of governance around this idea of </a:t>
            </a:r>
            <a:r>
              <a:rPr lang="en-IN" i="1" dirty="0" err="1"/>
              <a:t>sulh-i</a:t>
            </a:r>
            <a:r>
              <a:rPr lang="en-IN" i="1" dirty="0"/>
              <a:t> </a:t>
            </a:r>
            <a:r>
              <a:rPr lang="en-IN" i="1" dirty="0" err="1"/>
              <a:t>kul</a:t>
            </a:r>
            <a:r>
              <a:rPr lang="en-IN" i="1" dirty="0"/>
              <a:t>. This principle of governance was </a:t>
            </a:r>
            <a:r>
              <a:rPr lang="en-IN" dirty="0"/>
              <a:t>followed by Jahangir and Shah </a:t>
            </a:r>
            <a:r>
              <a:rPr lang="en-IN" dirty="0" err="1"/>
              <a:t>Jahan</a:t>
            </a:r>
            <a:r>
              <a:rPr lang="en-IN" dirty="0"/>
              <a:t> as well.</a:t>
            </a:r>
          </a:p>
          <a:p>
            <a:endParaRPr lang="en-IN" dirty="0"/>
          </a:p>
          <a:p>
            <a:r>
              <a:rPr lang="en-IN" dirty="0"/>
              <a:t>DIN-E ILLAHI ( “the </a:t>
            </a:r>
            <a:r>
              <a:rPr lang="en-IN" b="1" dirty="0"/>
              <a:t>religion</a:t>
            </a:r>
            <a:r>
              <a:rPr lang="en-IN" dirty="0"/>
              <a:t> of God,” was a system of </a:t>
            </a:r>
            <a:r>
              <a:rPr lang="en-IN" b="1" dirty="0"/>
              <a:t>religious</a:t>
            </a:r>
            <a:r>
              <a:rPr lang="en-IN" dirty="0"/>
              <a:t> beliefs introduced by the </a:t>
            </a:r>
            <a:r>
              <a:rPr lang="en-IN" dirty="0" err="1"/>
              <a:t>Mughal</a:t>
            </a:r>
            <a:r>
              <a:rPr lang="en-IN" dirty="0"/>
              <a:t> emperor </a:t>
            </a:r>
            <a:r>
              <a:rPr lang="en-IN" b="1" dirty="0"/>
              <a:t>Akbar</a:t>
            </a:r>
            <a:r>
              <a:rPr lang="en-IN" dirty="0"/>
              <a:t> in 1582 CE)</a:t>
            </a:r>
          </a:p>
          <a:p>
            <a:endParaRPr lang="en-IN" dirty="0"/>
          </a:p>
          <a:p>
            <a:r>
              <a:rPr lang="en-IN" dirty="0" err="1"/>
              <a:t>Aboilishion</a:t>
            </a:r>
            <a:r>
              <a:rPr lang="en-IN" dirty="0"/>
              <a:t> of </a:t>
            </a:r>
            <a:r>
              <a:rPr lang="en-IN" dirty="0" err="1"/>
              <a:t>Jiziya</a:t>
            </a:r>
            <a:r>
              <a:rPr lang="en-IN" dirty="0"/>
              <a:t> and Pilgrimage tax on Non </a:t>
            </a:r>
            <a:r>
              <a:rPr lang="en-IN" dirty="0" err="1"/>
              <a:t>muslims</a:t>
            </a:r>
            <a:r>
              <a:rPr lang="en-IN" dirty="0"/>
              <a:t> .</a:t>
            </a:r>
          </a:p>
          <a:p>
            <a:endParaRPr lang="en-IN" dirty="0"/>
          </a:p>
          <a:p>
            <a:r>
              <a:rPr lang="en-IN" dirty="0"/>
              <a:t>Did not force his religion (Islam or even Din-e-</a:t>
            </a:r>
            <a:r>
              <a:rPr lang="en-IN" dirty="0" err="1"/>
              <a:t>illahi</a:t>
            </a:r>
            <a:r>
              <a:rPr lang="en-IN" dirty="0"/>
              <a:t>) on anyone </a:t>
            </a:r>
          </a:p>
          <a:p>
            <a:endParaRPr lang="en-IN" dirty="0"/>
          </a:p>
          <a:p>
            <a:r>
              <a:rPr lang="en-IN" dirty="0"/>
              <a:t>Akbar’s  </a:t>
            </a:r>
            <a:r>
              <a:rPr lang="en-IN" dirty="0" err="1"/>
              <a:t>Rajput</a:t>
            </a:r>
            <a:r>
              <a:rPr lang="en-IN" dirty="0"/>
              <a:t> Policy motivated by these ideas of religious tolerance and </a:t>
            </a:r>
            <a:r>
              <a:rPr lang="en-IN" dirty="0" err="1"/>
              <a:t>Sulh</a:t>
            </a:r>
            <a:r>
              <a:rPr lang="en-IN"/>
              <a:t>-e-</a:t>
            </a:r>
            <a:r>
              <a:rPr lang="en-IN" dirty="0" err="1"/>
              <a:t>kul</a:t>
            </a:r>
            <a:r>
              <a:rPr lang="en-IN"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SIGNIFIANCE OF MUGHAL RULE </a:t>
            </a:r>
          </a:p>
        </p:txBody>
      </p:sp>
      <p:sp>
        <p:nvSpPr>
          <p:cNvPr id="3" name="Content Placeholder 2"/>
          <p:cNvSpPr>
            <a:spLocks noGrp="1"/>
          </p:cNvSpPr>
          <p:nvPr>
            <p:ph idx="1"/>
          </p:nvPr>
        </p:nvSpPr>
        <p:spPr>
          <a:xfrm>
            <a:off x="251520" y="1600200"/>
            <a:ext cx="5832648" cy="4525963"/>
          </a:xfrm>
        </p:spPr>
        <p:txBody>
          <a:bodyPr>
            <a:normAutofit fontScale="55000" lnSpcReduction="20000"/>
          </a:bodyPr>
          <a:lstStyle/>
          <a:p>
            <a:r>
              <a:rPr lang="en-IN" dirty="0">
                <a:latin typeface="Times New Roman" pitchFamily="18" charset="0"/>
                <a:cs typeface="Times New Roman" pitchFamily="18" charset="0"/>
              </a:rPr>
              <a:t>The </a:t>
            </a:r>
            <a:r>
              <a:rPr lang="en-IN" i="1" u="sng" dirty="0" err="1">
                <a:latin typeface="Times New Roman" pitchFamily="18" charset="0"/>
                <a:cs typeface="Times New Roman" pitchFamily="18" charset="0"/>
              </a:rPr>
              <a:t>Mughals</a:t>
            </a:r>
            <a:r>
              <a:rPr lang="en-IN" u="sng" dirty="0">
                <a:latin typeface="Times New Roman" pitchFamily="18" charset="0"/>
                <a:cs typeface="Times New Roman" pitchFamily="18" charset="0"/>
              </a:rPr>
              <a:t> ruled effectively </a:t>
            </a:r>
            <a:r>
              <a:rPr lang="en-IN" dirty="0">
                <a:latin typeface="Times New Roman" pitchFamily="18" charset="0"/>
                <a:cs typeface="Times New Roman" pitchFamily="18" charset="0"/>
              </a:rPr>
              <a:t>a </a:t>
            </a:r>
            <a:r>
              <a:rPr lang="en-IN" u="sng" dirty="0">
                <a:latin typeface="Times New Roman" pitchFamily="18" charset="0"/>
                <a:cs typeface="Times New Roman" pitchFamily="18" charset="0"/>
              </a:rPr>
              <a:t>very large territory </a:t>
            </a:r>
            <a:r>
              <a:rPr lang="en-IN" dirty="0">
                <a:latin typeface="Times New Roman" pitchFamily="18" charset="0"/>
                <a:cs typeface="Times New Roman" pitchFamily="18" charset="0"/>
              </a:rPr>
              <a:t>for a very </a:t>
            </a:r>
            <a:r>
              <a:rPr lang="en-IN" u="sng" dirty="0">
                <a:latin typeface="Times New Roman" pitchFamily="18" charset="0"/>
                <a:cs typeface="Times New Roman" pitchFamily="18" charset="0"/>
              </a:rPr>
              <a:t>long time despite the diversity </a:t>
            </a:r>
            <a:r>
              <a:rPr lang="en-IN" dirty="0">
                <a:latin typeface="Times New Roman" pitchFamily="18" charset="0"/>
                <a:cs typeface="Times New Roman" pitchFamily="18" charset="0"/>
              </a:rPr>
              <a:t>of people and cultures which was an extremely difficult task for any ruler to accomplish in the Medieval period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From  late 16</a:t>
            </a:r>
            <a:r>
              <a:rPr lang="en-IN" baseline="30000" dirty="0">
                <a:latin typeface="Times New Roman" pitchFamily="18" charset="0"/>
                <a:cs typeface="Times New Roman" pitchFamily="18" charset="0"/>
              </a:rPr>
              <a:t>th</a:t>
            </a:r>
            <a:r>
              <a:rPr lang="en-IN" dirty="0">
                <a:latin typeface="Times New Roman" pitchFamily="18" charset="0"/>
                <a:cs typeface="Times New Roman" pitchFamily="18" charset="0"/>
              </a:rPr>
              <a:t> century </a:t>
            </a:r>
            <a:r>
              <a:rPr lang="en-IN" dirty="0" err="1">
                <a:latin typeface="Times New Roman" pitchFamily="18" charset="0"/>
                <a:cs typeface="Times New Roman" pitchFamily="18" charset="0"/>
              </a:rPr>
              <a:t>Mughals</a:t>
            </a:r>
            <a:r>
              <a:rPr lang="en-IN" dirty="0">
                <a:latin typeface="Times New Roman" pitchFamily="18" charset="0"/>
                <a:cs typeface="Times New Roman" pitchFamily="18" charset="0"/>
              </a:rPr>
              <a:t> </a:t>
            </a:r>
            <a:r>
              <a:rPr lang="en-IN" u="sng" dirty="0">
                <a:latin typeface="Times New Roman" pitchFamily="18" charset="0"/>
                <a:cs typeface="Times New Roman" pitchFamily="18" charset="0"/>
              </a:rPr>
              <a:t>expanded their kingdom </a:t>
            </a:r>
            <a:r>
              <a:rPr lang="en-IN" dirty="0">
                <a:latin typeface="Times New Roman" pitchFamily="18" charset="0"/>
                <a:cs typeface="Times New Roman" pitchFamily="18" charset="0"/>
              </a:rPr>
              <a:t>from Agra and Delhi and by the 17</a:t>
            </a:r>
            <a:r>
              <a:rPr lang="en-IN" baseline="30000" dirty="0">
                <a:latin typeface="Times New Roman" pitchFamily="18" charset="0"/>
                <a:cs typeface="Times New Roman" pitchFamily="18" charset="0"/>
              </a:rPr>
              <a:t>th</a:t>
            </a:r>
            <a:r>
              <a:rPr lang="en-IN" dirty="0">
                <a:latin typeface="Times New Roman" pitchFamily="18" charset="0"/>
                <a:cs typeface="Times New Roman" pitchFamily="18" charset="0"/>
              </a:rPr>
              <a:t>  century they controlled nearly all of the subcontinent.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They imposed </a:t>
            </a:r>
            <a:r>
              <a:rPr lang="en-IN" u="sng" dirty="0">
                <a:latin typeface="Times New Roman" pitchFamily="18" charset="0"/>
                <a:cs typeface="Times New Roman" pitchFamily="18" charset="0"/>
              </a:rPr>
              <a:t>effective structures of administration </a:t>
            </a:r>
            <a:r>
              <a:rPr lang="en-IN" dirty="0">
                <a:latin typeface="Times New Roman" pitchFamily="18" charset="0"/>
                <a:cs typeface="Times New Roman" pitchFamily="18" charset="0"/>
              </a:rPr>
              <a:t>– (</a:t>
            </a:r>
            <a:r>
              <a:rPr lang="en-IN" i="1" dirty="0" err="1">
                <a:latin typeface="Times New Roman" pitchFamily="18" charset="0"/>
                <a:cs typeface="Times New Roman" pitchFamily="18" charset="0"/>
              </a:rPr>
              <a:t>mansabdari</a:t>
            </a:r>
            <a:r>
              <a:rPr lang="en-IN" dirty="0">
                <a:latin typeface="Times New Roman" pitchFamily="18" charset="0"/>
                <a:cs typeface="Times New Roman" pitchFamily="18" charset="0"/>
              </a:rPr>
              <a:t>, </a:t>
            </a:r>
            <a:r>
              <a:rPr lang="en-IN" i="1" dirty="0" err="1">
                <a:latin typeface="Times New Roman" pitchFamily="18" charset="0"/>
                <a:cs typeface="Times New Roman" pitchFamily="18" charset="0"/>
              </a:rPr>
              <a:t>Zabti</a:t>
            </a:r>
            <a:r>
              <a:rPr lang="en-IN" dirty="0">
                <a:latin typeface="Times New Roman" pitchFamily="18" charset="0"/>
                <a:cs typeface="Times New Roman" pitchFamily="18" charset="0"/>
              </a:rPr>
              <a:t> Land Revenue systems etc )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They introduced  </a:t>
            </a:r>
            <a:r>
              <a:rPr lang="en-IN" u="sng" dirty="0">
                <a:latin typeface="Times New Roman" pitchFamily="18" charset="0"/>
                <a:cs typeface="Times New Roman" pitchFamily="18" charset="0"/>
              </a:rPr>
              <a:t>new ideas of governance </a:t>
            </a:r>
            <a:r>
              <a:rPr lang="en-IN" dirty="0">
                <a:latin typeface="Times New Roman" pitchFamily="18" charset="0"/>
                <a:cs typeface="Times New Roman" pitchFamily="18" charset="0"/>
              </a:rPr>
              <a:t>that outlasted their rule leaving a </a:t>
            </a:r>
            <a:r>
              <a:rPr lang="en-IN" u="sng" dirty="0">
                <a:latin typeface="Times New Roman" pitchFamily="18" charset="0"/>
                <a:cs typeface="Times New Roman" pitchFamily="18" charset="0"/>
              </a:rPr>
              <a:t>political legacy .</a:t>
            </a:r>
          </a:p>
          <a:p>
            <a:endParaRPr lang="en-IN" u="sng" dirty="0">
              <a:latin typeface="Times New Roman" pitchFamily="18" charset="0"/>
              <a:cs typeface="Times New Roman" pitchFamily="18" charset="0"/>
            </a:endParaRPr>
          </a:p>
          <a:p>
            <a:r>
              <a:rPr lang="en-IN" dirty="0">
                <a:latin typeface="Times New Roman" pitchFamily="18" charset="0"/>
                <a:cs typeface="Times New Roman" pitchFamily="18" charset="0"/>
              </a:rPr>
              <a:t>Left a </a:t>
            </a:r>
            <a:r>
              <a:rPr lang="en-IN" u="sng" dirty="0">
                <a:latin typeface="Times New Roman" pitchFamily="18" charset="0"/>
                <a:cs typeface="Times New Roman" pitchFamily="18" charset="0"/>
              </a:rPr>
              <a:t>cultural legacy </a:t>
            </a:r>
            <a:r>
              <a:rPr lang="en-IN" dirty="0">
                <a:latin typeface="Times New Roman" pitchFamily="18" charset="0"/>
                <a:cs typeface="Times New Roman" pitchFamily="18" charset="0"/>
              </a:rPr>
              <a:t>–new language , religion , crafts , literature , imposing architecture etc</a:t>
            </a:r>
          </a:p>
        </p:txBody>
      </p:sp>
      <p:pic>
        <p:nvPicPr>
          <p:cNvPr id="1027" name="Picture 3"/>
          <p:cNvPicPr>
            <a:picLocks noChangeAspect="1" noChangeArrowheads="1"/>
          </p:cNvPicPr>
          <p:nvPr/>
        </p:nvPicPr>
        <p:blipFill>
          <a:blip r:embed="rId2" cstate="print"/>
          <a:srcRect/>
          <a:stretch>
            <a:fillRect/>
          </a:stretch>
        </p:blipFill>
        <p:spPr bwMode="auto">
          <a:xfrm>
            <a:off x="6335929" y="1340768"/>
            <a:ext cx="2689042" cy="1493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8" name="Picture 4"/>
          <p:cNvPicPr>
            <a:picLocks noChangeAspect="1" noChangeArrowheads="1"/>
          </p:cNvPicPr>
          <p:nvPr/>
        </p:nvPicPr>
        <p:blipFill>
          <a:blip r:embed="rId3" cstate="print"/>
          <a:srcRect/>
          <a:stretch>
            <a:fillRect/>
          </a:stretch>
        </p:blipFill>
        <p:spPr bwMode="auto">
          <a:xfrm>
            <a:off x="6335929" y="4941168"/>
            <a:ext cx="2772575" cy="1656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5"/>
          <p:cNvPicPr>
            <a:picLocks noChangeAspect="1" noChangeArrowheads="1"/>
          </p:cNvPicPr>
          <p:nvPr/>
        </p:nvPicPr>
        <p:blipFill>
          <a:blip r:embed="rId4" cstate="print"/>
          <a:srcRect/>
          <a:stretch>
            <a:fillRect/>
          </a:stretch>
        </p:blipFill>
        <p:spPr bwMode="auto">
          <a:xfrm>
            <a:off x="6695969" y="2996951"/>
            <a:ext cx="2218556" cy="1774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7768"/>
            <a:ext cx="8229600" cy="1143000"/>
          </a:xfrm>
        </p:spPr>
        <p:txBody>
          <a:bodyPr>
            <a:noAutofit/>
          </a:bodyPr>
          <a:lstStyle/>
          <a:p>
            <a:r>
              <a:rPr lang="en-IN" sz="3200" b="1" u="sng" dirty="0"/>
              <a:t>THE MUGHAL EMPIRE IN THE SEVENTEENTH</a:t>
            </a:r>
            <a:br>
              <a:rPr lang="en-IN" sz="3200" b="1" u="sng" dirty="0"/>
            </a:br>
            <a:r>
              <a:rPr lang="en-IN" sz="3200" b="1" u="sng" dirty="0"/>
              <a:t>CENTURY AND AFTER</a:t>
            </a:r>
            <a:endParaRPr lang="en-IN" sz="3200" u="sng" dirty="0"/>
          </a:p>
        </p:txBody>
      </p:sp>
      <p:sp>
        <p:nvSpPr>
          <p:cNvPr id="3" name="Content Placeholder 2"/>
          <p:cNvSpPr>
            <a:spLocks noGrp="1"/>
          </p:cNvSpPr>
          <p:nvPr>
            <p:ph idx="1"/>
          </p:nvPr>
        </p:nvSpPr>
        <p:spPr>
          <a:xfrm>
            <a:off x="467544" y="1412776"/>
            <a:ext cx="8229600" cy="5445224"/>
          </a:xfrm>
        </p:spPr>
        <p:txBody>
          <a:bodyPr>
            <a:normAutofit fontScale="47500" lnSpcReduction="20000"/>
          </a:bodyPr>
          <a:lstStyle/>
          <a:p>
            <a:r>
              <a:rPr lang="en-IN" dirty="0">
                <a:latin typeface="Times New Roman" pitchFamily="18" charset="0"/>
                <a:cs typeface="Times New Roman" pitchFamily="18" charset="0"/>
              </a:rPr>
              <a:t>The administrative and military efficiency of the </a:t>
            </a:r>
            <a:r>
              <a:rPr lang="en-IN" dirty="0" err="1">
                <a:latin typeface="Times New Roman" pitchFamily="18" charset="0"/>
                <a:cs typeface="Times New Roman" pitchFamily="18" charset="0"/>
              </a:rPr>
              <a:t>Mughal</a:t>
            </a:r>
            <a:r>
              <a:rPr lang="en-IN" dirty="0">
                <a:latin typeface="Times New Roman" pitchFamily="18" charset="0"/>
                <a:cs typeface="Times New Roman" pitchFamily="18" charset="0"/>
              </a:rPr>
              <a:t> Empire led to great economic and commercial prosperity. </a:t>
            </a:r>
          </a:p>
          <a:p>
            <a:pPr>
              <a:buNone/>
            </a:pP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International travellers described it as </a:t>
            </a:r>
          </a:p>
          <a:p>
            <a:pPr>
              <a:buNone/>
            </a:pPr>
            <a:r>
              <a:rPr lang="en-IN" dirty="0">
                <a:latin typeface="Times New Roman" pitchFamily="18" charset="0"/>
                <a:cs typeface="Times New Roman" pitchFamily="18" charset="0"/>
              </a:rPr>
              <a:t>	1. the land of wealth </a:t>
            </a:r>
          </a:p>
          <a:p>
            <a:pPr>
              <a:buNone/>
            </a:pPr>
            <a:r>
              <a:rPr lang="en-IN" dirty="0">
                <a:latin typeface="Times New Roman" pitchFamily="18" charset="0"/>
                <a:cs typeface="Times New Roman" pitchFamily="18" charset="0"/>
              </a:rPr>
              <a:t>	2. poverty that existed side by side with the greatest opulence</a:t>
            </a:r>
          </a:p>
          <a:p>
            <a:pPr>
              <a:buNone/>
            </a:pP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 </a:t>
            </a:r>
            <a:r>
              <a:rPr lang="en-IN" dirty="0" err="1">
                <a:latin typeface="Times New Roman" pitchFamily="18" charset="0"/>
                <a:cs typeface="Times New Roman" pitchFamily="18" charset="0"/>
              </a:rPr>
              <a:t>Mughal</a:t>
            </a:r>
            <a:r>
              <a:rPr lang="en-IN" dirty="0">
                <a:latin typeface="Times New Roman" pitchFamily="18" charset="0"/>
                <a:cs typeface="Times New Roman" pitchFamily="18" charset="0"/>
              </a:rPr>
              <a:t> emperors and their </a:t>
            </a:r>
            <a:r>
              <a:rPr lang="en-IN" i="1" dirty="0" err="1">
                <a:latin typeface="Times New Roman" pitchFamily="18" charset="0"/>
                <a:cs typeface="Times New Roman" pitchFamily="18" charset="0"/>
              </a:rPr>
              <a:t>mansabdars</a:t>
            </a:r>
            <a:r>
              <a:rPr lang="en-IN" i="1" dirty="0">
                <a:latin typeface="Times New Roman" pitchFamily="18" charset="0"/>
                <a:cs typeface="Times New Roman" pitchFamily="18" charset="0"/>
              </a:rPr>
              <a:t> </a:t>
            </a:r>
            <a:r>
              <a:rPr lang="en-IN" dirty="0">
                <a:latin typeface="Times New Roman" pitchFamily="18" charset="0"/>
                <a:cs typeface="Times New Roman" pitchFamily="18" charset="0"/>
              </a:rPr>
              <a:t>spent much income on salaries and goods. This benefited those artisans and peasants who supplied them with goods and produce.</a:t>
            </a:r>
          </a:p>
          <a:p>
            <a:pPr>
              <a:buNone/>
            </a:pP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But the peasant and the artisans in general, lived in poor conditions due to high land revenue and taxes.</a:t>
            </a:r>
          </a:p>
          <a:p>
            <a:pPr>
              <a:buNone/>
            </a:pP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  </a:t>
            </a:r>
            <a:r>
              <a:rPr lang="en-IN" dirty="0" err="1">
                <a:latin typeface="Times New Roman" pitchFamily="18" charset="0"/>
                <a:cs typeface="Times New Roman" pitchFamily="18" charset="0"/>
              </a:rPr>
              <a:t>Mughal</a:t>
            </a:r>
            <a:r>
              <a:rPr lang="en-IN" dirty="0">
                <a:latin typeface="Times New Roman" pitchFamily="18" charset="0"/>
                <a:cs typeface="Times New Roman" pitchFamily="18" charset="0"/>
              </a:rPr>
              <a:t> elite commanded enormous wealth and resources which made them an extremely powerful group of people in the late seventeenth century.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As the authority of the </a:t>
            </a:r>
            <a:r>
              <a:rPr lang="en-IN" dirty="0" err="1">
                <a:latin typeface="Times New Roman" pitchFamily="18" charset="0"/>
                <a:cs typeface="Times New Roman" pitchFamily="18" charset="0"/>
              </a:rPr>
              <a:t>Mughal</a:t>
            </a:r>
            <a:r>
              <a:rPr lang="en-IN" dirty="0">
                <a:latin typeface="Times New Roman" pitchFamily="18" charset="0"/>
                <a:cs typeface="Times New Roman" pitchFamily="18" charset="0"/>
              </a:rPr>
              <a:t> emperor slowly </a:t>
            </a:r>
            <a:r>
              <a:rPr lang="en-IN" dirty="0" err="1">
                <a:latin typeface="Times New Roman" pitchFamily="18" charset="0"/>
                <a:cs typeface="Times New Roman" pitchFamily="18" charset="0"/>
              </a:rPr>
              <a:t>declined,some</a:t>
            </a:r>
            <a:r>
              <a:rPr lang="en-IN" dirty="0">
                <a:latin typeface="Times New Roman" pitchFamily="18" charset="0"/>
                <a:cs typeface="Times New Roman" pitchFamily="18" charset="0"/>
              </a:rPr>
              <a:t> of his servants emerged as powerful centres of power in the local regions. They went on to  constitute new dynasties in provinces like Hyderabad and </a:t>
            </a:r>
            <a:r>
              <a:rPr lang="en-IN" dirty="0" err="1">
                <a:latin typeface="Times New Roman" pitchFamily="18" charset="0"/>
                <a:cs typeface="Times New Roman" pitchFamily="18" charset="0"/>
              </a:rPr>
              <a:t>Awadh</a:t>
            </a:r>
            <a:r>
              <a:rPr lang="en-IN" dirty="0">
                <a:latin typeface="Times New Roman" pitchFamily="18" charset="0"/>
                <a:cs typeface="Times New Roman" pitchFamily="18" charset="0"/>
              </a:rPr>
              <a:t>.</a:t>
            </a:r>
          </a:p>
          <a:p>
            <a:pPr>
              <a:buNone/>
            </a:pPr>
            <a:r>
              <a:rPr lang="en-IN" dirty="0">
                <a:latin typeface="Times New Roman" pitchFamily="18" charset="0"/>
                <a:cs typeface="Times New Roman" pitchFamily="18" charset="0"/>
              </a:rPr>
              <a:t> </a:t>
            </a:r>
          </a:p>
          <a:p>
            <a:r>
              <a:rPr lang="en-IN" dirty="0">
                <a:latin typeface="Times New Roman" pitchFamily="18" charset="0"/>
                <a:cs typeface="Times New Roman" pitchFamily="18" charset="0"/>
              </a:rPr>
              <a:t>Although they continued to recognise the </a:t>
            </a:r>
            <a:r>
              <a:rPr lang="en-IN" dirty="0" err="1">
                <a:latin typeface="Times New Roman" pitchFamily="18" charset="0"/>
                <a:cs typeface="Times New Roman" pitchFamily="18" charset="0"/>
              </a:rPr>
              <a:t>Mughal</a:t>
            </a:r>
            <a:r>
              <a:rPr lang="en-IN" dirty="0">
                <a:latin typeface="Times New Roman" pitchFamily="18" charset="0"/>
                <a:cs typeface="Times New Roman" pitchFamily="18" charset="0"/>
              </a:rPr>
              <a:t> emperor in Delhi as their master, by the eighteenth century the provinces of the empire had consolidated their independent political identities.</a:t>
            </a:r>
          </a:p>
          <a:p>
            <a:endParaRPr lang="en-IN" dirty="0"/>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u="sng" dirty="0"/>
              <a:t>DECLINE OF MUGHALS –LATER MUGHALS </a:t>
            </a:r>
          </a:p>
        </p:txBody>
      </p:sp>
      <p:sp>
        <p:nvSpPr>
          <p:cNvPr id="3" name="Content Placeholder 2"/>
          <p:cNvSpPr>
            <a:spLocks noGrp="1"/>
          </p:cNvSpPr>
          <p:nvPr>
            <p:ph idx="1"/>
          </p:nvPr>
        </p:nvSpPr>
        <p:spPr>
          <a:xfrm>
            <a:off x="457200" y="1600200"/>
            <a:ext cx="8435280" cy="4525963"/>
          </a:xfrm>
        </p:spPr>
        <p:txBody>
          <a:bodyPr>
            <a:normAutofit fontScale="92500"/>
          </a:bodyPr>
          <a:lstStyle/>
          <a:p>
            <a:r>
              <a:rPr lang="en-IN" i="1" dirty="0" err="1"/>
              <a:t>Mughal</a:t>
            </a:r>
            <a:r>
              <a:rPr lang="en-IN" dirty="0"/>
              <a:t> emperors after Aurangzeb were called “</a:t>
            </a:r>
            <a:r>
              <a:rPr lang="en-IN" i="1" dirty="0"/>
              <a:t>Later </a:t>
            </a:r>
            <a:r>
              <a:rPr lang="en-IN" i="1" dirty="0" err="1"/>
              <a:t>Mughals</a:t>
            </a:r>
            <a:r>
              <a:rPr lang="en-IN" i="1" dirty="0"/>
              <a:t>” </a:t>
            </a:r>
            <a:r>
              <a:rPr lang="en-IN" dirty="0"/>
              <a:t>.</a:t>
            </a:r>
          </a:p>
          <a:p>
            <a:r>
              <a:rPr lang="en-IN" dirty="0"/>
              <a:t>(Later </a:t>
            </a:r>
            <a:r>
              <a:rPr lang="en-IN" i="1" dirty="0" err="1"/>
              <a:t>Mughal</a:t>
            </a:r>
            <a:r>
              <a:rPr lang="en-IN" dirty="0"/>
              <a:t> ) Quick successions and Weak rulers </a:t>
            </a:r>
          </a:p>
          <a:p>
            <a:r>
              <a:rPr lang="en-IN" dirty="0"/>
              <a:t>Vastness of empire –Difficult to manage </a:t>
            </a:r>
          </a:p>
          <a:p>
            <a:r>
              <a:rPr lang="en-IN" dirty="0"/>
              <a:t>Corruption of </a:t>
            </a:r>
            <a:r>
              <a:rPr lang="en-IN" i="1" dirty="0" err="1"/>
              <a:t>Mansabdari</a:t>
            </a:r>
            <a:r>
              <a:rPr lang="en-IN" dirty="0"/>
              <a:t> and </a:t>
            </a:r>
            <a:r>
              <a:rPr lang="en-IN" i="1" dirty="0" err="1"/>
              <a:t>Jagirdaari</a:t>
            </a:r>
            <a:r>
              <a:rPr lang="en-IN" dirty="0"/>
              <a:t> system.</a:t>
            </a:r>
          </a:p>
          <a:p>
            <a:r>
              <a:rPr lang="en-IN" dirty="0"/>
              <a:t>Impact of Aurangzeb’s Orthodox policies</a:t>
            </a:r>
          </a:p>
          <a:p>
            <a:r>
              <a:rPr lang="en-IN" dirty="0"/>
              <a:t>Peasant unrests and Revolts of Sikh, </a:t>
            </a:r>
            <a:r>
              <a:rPr lang="en-IN" i="1" dirty="0" err="1"/>
              <a:t>Rajputs</a:t>
            </a:r>
            <a:r>
              <a:rPr lang="en-IN" dirty="0"/>
              <a:t> etc</a:t>
            </a:r>
          </a:p>
          <a:p>
            <a:r>
              <a:rPr lang="en-IN" dirty="0"/>
              <a:t>Local elite and </a:t>
            </a:r>
            <a:r>
              <a:rPr lang="en-IN" i="1" dirty="0" err="1"/>
              <a:t>Mughal</a:t>
            </a:r>
            <a:r>
              <a:rPr lang="en-IN" dirty="0"/>
              <a:t> Governors took advantage </a:t>
            </a:r>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924944"/>
            <a:ext cx="8229600" cy="1143000"/>
          </a:xfrm>
        </p:spPr>
        <p:txBody>
          <a:bodyPr>
            <a:normAutofit/>
          </a:bodyPr>
          <a:lstStyle/>
          <a:p>
            <a:r>
              <a:rPr lang="en-IN" sz="6600" b="1" u="sng" dirty="0"/>
              <a:t>THANK YOU! </a:t>
            </a:r>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546848" cy="1143000"/>
          </a:xfrm>
        </p:spPr>
        <p:txBody>
          <a:bodyPr>
            <a:normAutofit fontScale="90000"/>
          </a:bodyPr>
          <a:lstStyle/>
          <a:p>
            <a:r>
              <a:rPr lang="en-IN" b="1" u="sng" dirty="0"/>
              <a:t>ORIGINS OF MUGHAL EMPIRE </a:t>
            </a:r>
          </a:p>
        </p:txBody>
      </p:sp>
      <p:sp>
        <p:nvSpPr>
          <p:cNvPr id="3" name="Content Placeholder 2"/>
          <p:cNvSpPr>
            <a:spLocks noGrp="1"/>
          </p:cNvSpPr>
          <p:nvPr>
            <p:ph idx="1"/>
          </p:nvPr>
        </p:nvSpPr>
        <p:spPr>
          <a:xfrm>
            <a:off x="467544" y="1988840"/>
            <a:ext cx="8229600" cy="4525963"/>
          </a:xfrm>
        </p:spPr>
        <p:txBody>
          <a:bodyPr>
            <a:normAutofit fontScale="55000" lnSpcReduction="20000"/>
          </a:bodyPr>
          <a:lstStyle/>
          <a:p>
            <a:r>
              <a:rPr lang="en-IN" dirty="0">
                <a:latin typeface="Times New Roman" pitchFamily="18" charset="0"/>
                <a:cs typeface="Times New Roman" pitchFamily="18" charset="0"/>
              </a:rPr>
              <a:t>The </a:t>
            </a:r>
            <a:r>
              <a:rPr lang="en-IN" dirty="0" err="1">
                <a:latin typeface="Times New Roman" pitchFamily="18" charset="0"/>
                <a:cs typeface="Times New Roman" pitchFamily="18" charset="0"/>
              </a:rPr>
              <a:t>Mughals</a:t>
            </a:r>
            <a:r>
              <a:rPr lang="en-IN" dirty="0">
                <a:latin typeface="Times New Roman" pitchFamily="18" charset="0"/>
                <a:cs typeface="Times New Roman" pitchFamily="18" charset="0"/>
              </a:rPr>
              <a:t> were descendants </a:t>
            </a:r>
            <a:r>
              <a:rPr lang="en-IN" b="1" u="sng" dirty="0">
                <a:latin typeface="Times New Roman" pitchFamily="18" charset="0"/>
                <a:cs typeface="Times New Roman" pitchFamily="18" charset="0"/>
              </a:rPr>
              <a:t>of two great lineages </a:t>
            </a:r>
            <a:r>
              <a:rPr lang="en-IN" dirty="0">
                <a:latin typeface="Times New Roman" pitchFamily="18" charset="0"/>
                <a:cs typeface="Times New Roman" pitchFamily="18" charset="0"/>
              </a:rPr>
              <a:t>of rulers.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From their </a:t>
            </a:r>
            <a:r>
              <a:rPr lang="en-IN" u="sng" dirty="0">
                <a:latin typeface="Times New Roman" pitchFamily="18" charset="0"/>
                <a:cs typeface="Times New Roman" pitchFamily="18" charset="0"/>
              </a:rPr>
              <a:t>mother’s side </a:t>
            </a:r>
            <a:r>
              <a:rPr lang="en-IN" dirty="0">
                <a:latin typeface="Times New Roman" pitchFamily="18" charset="0"/>
                <a:cs typeface="Times New Roman" pitchFamily="18" charset="0"/>
              </a:rPr>
              <a:t>they were </a:t>
            </a:r>
            <a:r>
              <a:rPr lang="en-IN" u="sng" dirty="0">
                <a:latin typeface="Times New Roman" pitchFamily="18" charset="0"/>
                <a:cs typeface="Times New Roman" pitchFamily="18" charset="0"/>
              </a:rPr>
              <a:t>descendants  of </a:t>
            </a:r>
            <a:r>
              <a:rPr lang="en-IN" b="1" u="sng" dirty="0">
                <a:latin typeface="Times New Roman" pitchFamily="18" charset="0"/>
                <a:cs typeface="Times New Roman" pitchFamily="18" charset="0"/>
              </a:rPr>
              <a:t>Genghis Khan </a:t>
            </a:r>
            <a:r>
              <a:rPr lang="en-IN" b="1" dirty="0">
                <a:latin typeface="Times New Roman" pitchFamily="18" charset="0"/>
                <a:cs typeface="Times New Roman" pitchFamily="18" charset="0"/>
              </a:rPr>
              <a:t>, </a:t>
            </a:r>
            <a:r>
              <a:rPr lang="en-IN" dirty="0">
                <a:latin typeface="Times New Roman" pitchFamily="18" charset="0"/>
                <a:cs typeface="Times New Roman" pitchFamily="18" charset="0"/>
              </a:rPr>
              <a:t>the Mongol ruler of China and Central Asia. </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From </a:t>
            </a:r>
            <a:r>
              <a:rPr lang="en-IN" b="1" dirty="0">
                <a:latin typeface="Times New Roman" pitchFamily="18" charset="0"/>
                <a:cs typeface="Times New Roman" pitchFamily="18" charset="0"/>
              </a:rPr>
              <a:t>their </a:t>
            </a:r>
            <a:r>
              <a:rPr lang="en-IN" b="1" u="sng" dirty="0">
                <a:latin typeface="Times New Roman" pitchFamily="18" charset="0"/>
                <a:cs typeface="Times New Roman" pitchFamily="18" charset="0"/>
              </a:rPr>
              <a:t>father’s side </a:t>
            </a:r>
            <a:r>
              <a:rPr lang="en-IN" dirty="0">
                <a:latin typeface="Times New Roman" pitchFamily="18" charset="0"/>
                <a:cs typeface="Times New Roman" pitchFamily="18" charset="0"/>
              </a:rPr>
              <a:t>they were </a:t>
            </a:r>
            <a:r>
              <a:rPr lang="en-IN" b="1" dirty="0">
                <a:latin typeface="Times New Roman" pitchFamily="18" charset="0"/>
                <a:cs typeface="Times New Roman" pitchFamily="18" charset="0"/>
              </a:rPr>
              <a:t>the </a:t>
            </a:r>
            <a:r>
              <a:rPr lang="en-IN" b="1" u="sng" dirty="0">
                <a:latin typeface="Times New Roman" pitchFamily="18" charset="0"/>
                <a:cs typeface="Times New Roman" pitchFamily="18" charset="0"/>
              </a:rPr>
              <a:t>successors of </a:t>
            </a:r>
            <a:r>
              <a:rPr lang="en-IN" b="1" u="sng" dirty="0" err="1">
                <a:latin typeface="Times New Roman" pitchFamily="18" charset="0"/>
                <a:cs typeface="Times New Roman" pitchFamily="18" charset="0"/>
              </a:rPr>
              <a:t>Timur</a:t>
            </a:r>
            <a:r>
              <a:rPr lang="en-IN" u="sng" dirty="0">
                <a:latin typeface="Times New Roman" pitchFamily="18" charset="0"/>
                <a:cs typeface="Times New Roman" pitchFamily="18" charset="0"/>
              </a:rPr>
              <a:t> </a:t>
            </a:r>
            <a:r>
              <a:rPr lang="en-IN" dirty="0">
                <a:latin typeface="Times New Roman" pitchFamily="18" charset="0"/>
                <a:cs typeface="Times New Roman" pitchFamily="18" charset="0"/>
              </a:rPr>
              <a:t>,the ruler of Iran, Iraq and modern-day Turkey.</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But , the </a:t>
            </a:r>
            <a:r>
              <a:rPr lang="en-IN" b="1" i="1" u="sng" dirty="0" err="1">
                <a:latin typeface="Times New Roman" pitchFamily="18" charset="0"/>
                <a:cs typeface="Times New Roman" pitchFamily="18" charset="0"/>
              </a:rPr>
              <a:t>Mughals</a:t>
            </a:r>
            <a:r>
              <a:rPr lang="en-IN" b="1" i="1" u="sng" dirty="0">
                <a:latin typeface="Times New Roman" pitchFamily="18" charset="0"/>
                <a:cs typeface="Times New Roman" pitchFamily="18" charset="0"/>
              </a:rPr>
              <a:t> did not like to be called </a:t>
            </a:r>
            <a:r>
              <a:rPr lang="en-IN" b="1" i="1" u="sng" dirty="0" err="1">
                <a:latin typeface="Times New Roman" pitchFamily="18" charset="0"/>
                <a:cs typeface="Times New Roman" pitchFamily="18" charset="0"/>
              </a:rPr>
              <a:t>Mughal</a:t>
            </a:r>
            <a:r>
              <a:rPr lang="en-IN" b="1" i="1" u="sng" dirty="0">
                <a:latin typeface="Times New Roman" pitchFamily="18" charset="0"/>
                <a:cs typeface="Times New Roman" pitchFamily="18" charset="0"/>
              </a:rPr>
              <a:t> or Mongol </a:t>
            </a:r>
            <a:r>
              <a:rPr lang="en-IN" dirty="0">
                <a:latin typeface="Times New Roman" pitchFamily="18" charset="0"/>
                <a:cs typeface="Times New Roman" pitchFamily="18" charset="0"/>
              </a:rPr>
              <a:t>because Genghis Khan’s memory was associated with the massacre of innumerable people. And It was also linked with the </a:t>
            </a:r>
            <a:r>
              <a:rPr lang="en-IN" dirty="0" err="1">
                <a:latin typeface="Times New Roman" pitchFamily="18" charset="0"/>
                <a:cs typeface="Times New Roman" pitchFamily="18" charset="0"/>
              </a:rPr>
              <a:t>Uzbegs</a:t>
            </a:r>
            <a:r>
              <a:rPr lang="en-IN" dirty="0">
                <a:latin typeface="Times New Roman" pitchFamily="18" charset="0"/>
                <a:cs typeface="Times New Roman" pitchFamily="18" charset="0"/>
              </a:rPr>
              <a:t>, their Mongol competitors.</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 On the other hand, the </a:t>
            </a:r>
            <a:r>
              <a:rPr lang="en-IN" dirty="0" err="1">
                <a:latin typeface="Times New Roman" pitchFamily="18" charset="0"/>
                <a:cs typeface="Times New Roman" pitchFamily="18" charset="0"/>
              </a:rPr>
              <a:t>Mughals</a:t>
            </a:r>
            <a:r>
              <a:rPr lang="en-IN" dirty="0">
                <a:latin typeface="Times New Roman" pitchFamily="18" charset="0"/>
                <a:cs typeface="Times New Roman" pitchFamily="18" charset="0"/>
              </a:rPr>
              <a:t> were </a:t>
            </a:r>
            <a:r>
              <a:rPr lang="en-IN" b="1" i="1" u="sng" dirty="0">
                <a:latin typeface="Times New Roman" pitchFamily="18" charset="0"/>
                <a:cs typeface="Times New Roman" pitchFamily="18" charset="0"/>
              </a:rPr>
              <a:t>proud of their </a:t>
            </a:r>
            <a:r>
              <a:rPr lang="en-IN" b="1" i="1" u="sng" dirty="0" err="1">
                <a:latin typeface="Times New Roman" pitchFamily="18" charset="0"/>
                <a:cs typeface="Times New Roman" pitchFamily="18" charset="0"/>
              </a:rPr>
              <a:t>Timurid</a:t>
            </a:r>
            <a:r>
              <a:rPr lang="en-IN" b="1" i="1" u="sng" dirty="0">
                <a:latin typeface="Times New Roman" pitchFamily="18" charset="0"/>
                <a:cs typeface="Times New Roman" pitchFamily="18" charset="0"/>
              </a:rPr>
              <a:t> ancestry</a:t>
            </a:r>
            <a:r>
              <a:rPr lang="en-IN" b="1" i="1" dirty="0">
                <a:latin typeface="Times New Roman" pitchFamily="18" charset="0"/>
                <a:cs typeface="Times New Roman" pitchFamily="18" charset="0"/>
              </a:rPr>
              <a:t>, </a:t>
            </a:r>
            <a:r>
              <a:rPr lang="en-IN" dirty="0">
                <a:latin typeface="Times New Roman" pitchFamily="18" charset="0"/>
                <a:cs typeface="Times New Roman" pitchFamily="18" charset="0"/>
              </a:rPr>
              <a:t>because their great ancestor had captured Delhi in 1398.</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They </a:t>
            </a:r>
            <a:r>
              <a:rPr lang="en-IN" b="1" u="sng" dirty="0">
                <a:latin typeface="Times New Roman" pitchFamily="18" charset="0"/>
                <a:cs typeface="Times New Roman" pitchFamily="18" charset="0"/>
              </a:rPr>
              <a:t>over emphasised </a:t>
            </a:r>
            <a:r>
              <a:rPr lang="en-IN" dirty="0">
                <a:latin typeface="Times New Roman" pitchFamily="18" charset="0"/>
                <a:cs typeface="Times New Roman" pitchFamily="18" charset="0"/>
              </a:rPr>
              <a:t>this  and </a:t>
            </a:r>
            <a:r>
              <a:rPr lang="en-IN" b="1" u="sng" dirty="0">
                <a:latin typeface="Times New Roman" pitchFamily="18" charset="0"/>
                <a:cs typeface="Times New Roman" pitchFamily="18" charset="0"/>
              </a:rPr>
              <a:t>celebrated their genealogy pictorially</a:t>
            </a:r>
            <a:r>
              <a:rPr lang="en-IN" dirty="0">
                <a:latin typeface="Times New Roman" pitchFamily="18" charset="0"/>
                <a:cs typeface="Times New Roman" pitchFamily="18" charset="0"/>
              </a:rPr>
              <a:t>, each ruler getting a picture made of </a:t>
            </a:r>
            <a:r>
              <a:rPr lang="en-IN" dirty="0" err="1">
                <a:latin typeface="Times New Roman" pitchFamily="18" charset="0"/>
                <a:cs typeface="Times New Roman" pitchFamily="18" charset="0"/>
              </a:rPr>
              <a:t>Timur</a:t>
            </a:r>
            <a:r>
              <a:rPr lang="en-IN" dirty="0">
                <a:latin typeface="Times New Roman" pitchFamily="18" charset="0"/>
                <a:cs typeface="Times New Roman" pitchFamily="18" charset="0"/>
              </a:rPr>
              <a:t> and himself</a:t>
            </a:r>
          </a:p>
        </p:txBody>
      </p:sp>
      <p:pic>
        <p:nvPicPr>
          <p:cNvPr id="4" name="Picture 3"/>
          <p:cNvPicPr>
            <a:picLocks noChangeAspect="1" noChangeArrowheads="1"/>
          </p:cNvPicPr>
          <p:nvPr/>
        </p:nvPicPr>
        <p:blipFill>
          <a:blip r:embed="rId2" cstate="print"/>
          <a:srcRect/>
          <a:stretch>
            <a:fillRect/>
          </a:stretch>
        </p:blipFill>
        <p:spPr bwMode="auto">
          <a:xfrm>
            <a:off x="5148064" y="188640"/>
            <a:ext cx="3196820" cy="1656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1714202"/>
          </a:xfrm>
        </p:spPr>
        <p:txBody>
          <a:bodyPr>
            <a:noAutofit/>
          </a:bodyPr>
          <a:lstStyle/>
          <a:p>
            <a:pPr algn="l"/>
            <a:r>
              <a:rPr lang="en-IN" sz="1200" i="1" dirty="0">
                <a:latin typeface="Times New Roman" pitchFamily="18" charset="0"/>
                <a:cs typeface="Times New Roman" pitchFamily="18" charset="0"/>
              </a:rPr>
              <a:t>A miniature painting (dated 1702-1712) of </a:t>
            </a:r>
            <a:r>
              <a:rPr lang="en-IN" sz="1200" i="1" dirty="0" err="1">
                <a:latin typeface="Times New Roman" pitchFamily="18" charset="0"/>
                <a:cs typeface="Times New Roman" pitchFamily="18" charset="0"/>
              </a:rPr>
              <a:t>Timur</a:t>
            </a:r>
            <a:r>
              <a:rPr lang="en-IN" sz="1200" i="1" dirty="0">
                <a:latin typeface="Times New Roman" pitchFamily="18" charset="0"/>
                <a:cs typeface="Times New Roman" pitchFamily="18" charset="0"/>
              </a:rPr>
              <a:t>, his descendants and the </a:t>
            </a:r>
            <a:r>
              <a:rPr lang="en-IN" sz="1200" i="1" dirty="0" err="1">
                <a:latin typeface="Times New Roman" pitchFamily="18" charset="0"/>
                <a:cs typeface="Times New Roman" pitchFamily="18" charset="0"/>
              </a:rPr>
              <a:t>Mughal</a:t>
            </a:r>
            <a:r>
              <a:rPr lang="en-IN" sz="1200" i="1" dirty="0">
                <a:latin typeface="Times New Roman" pitchFamily="18" charset="0"/>
                <a:cs typeface="Times New Roman" pitchFamily="18" charset="0"/>
              </a:rPr>
              <a:t> emperors. </a:t>
            </a:r>
            <a:r>
              <a:rPr lang="en-IN" sz="1200" i="1" dirty="0" err="1">
                <a:latin typeface="Times New Roman" pitchFamily="18" charset="0"/>
                <a:cs typeface="Times New Roman" pitchFamily="18" charset="0"/>
              </a:rPr>
              <a:t>Timur</a:t>
            </a:r>
            <a:r>
              <a:rPr lang="en-IN" sz="1200" i="1" dirty="0">
                <a:latin typeface="Times New Roman" pitchFamily="18" charset="0"/>
                <a:cs typeface="Times New Roman" pitchFamily="18" charset="0"/>
              </a:rPr>
              <a:t> is in the centre and on his right is his son </a:t>
            </a:r>
            <a:r>
              <a:rPr lang="en-IN" sz="1200" i="1" dirty="0" err="1">
                <a:latin typeface="Times New Roman" pitchFamily="18" charset="0"/>
                <a:cs typeface="Times New Roman" pitchFamily="18" charset="0"/>
              </a:rPr>
              <a:t>Miran</a:t>
            </a:r>
            <a:r>
              <a:rPr lang="en-IN" sz="1200" i="1" dirty="0">
                <a:latin typeface="Times New Roman" pitchFamily="18" charset="0"/>
                <a:cs typeface="Times New Roman" pitchFamily="18" charset="0"/>
              </a:rPr>
              <a:t> Shah (the first </a:t>
            </a:r>
            <a:r>
              <a:rPr lang="en-IN" sz="1200" i="1" dirty="0" err="1">
                <a:latin typeface="Times New Roman" pitchFamily="18" charset="0"/>
                <a:cs typeface="Times New Roman" pitchFamily="18" charset="0"/>
              </a:rPr>
              <a:t>Mughal</a:t>
            </a:r>
            <a:r>
              <a:rPr lang="en-IN" sz="1200" i="1" dirty="0">
                <a:latin typeface="Times New Roman" pitchFamily="18" charset="0"/>
                <a:cs typeface="Times New Roman" pitchFamily="18" charset="0"/>
              </a:rPr>
              <a:t> emperor Babur’s great-</a:t>
            </a:r>
            <a:r>
              <a:rPr lang="en-IN" sz="1200" i="1" dirty="0" err="1">
                <a:latin typeface="Times New Roman" pitchFamily="18" charset="0"/>
                <a:cs typeface="Times New Roman" pitchFamily="18" charset="0"/>
              </a:rPr>
              <a:t>greatgrandfather</a:t>
            </a:r>
            <a:r>
              <a:rPr lang="en-IN" sz="1200" i="1" dirty="0">
                <a:latin typeface="Times New Roman" pitchFamily="18" charset="0"/>
                <a:cs typeface="Times New Roman" pitchFamily="18" charset="0"/>
              </a:rPr>
              <a:t>) and then Abu Said (Babur’s grandfather). To the left of </a:t>
            </a:r>
            <a:r>
              <a:rPr lang="en-IN" sz="1200" i="1" dirty="0" err="1">
                <a:latin typeface="Times New Roman" pitchFamily="18" charset="0"/>
                <a:cs typeface="Times New Roman" pitchFamily="18" charset="0"/>
              </a:rPr>
              <a:t>Timur</a:t>
            </a:r>
            <a:r>
              <a:rPr lang="en-IN" sz="1200" i="1" dirty="0">
                <a:latin typeface="Times New Roman" pitchFamily="18" charset="0"/>
                <a:cs typeface="Times New Roman" pitchFamily="18" charset="0"/>
              </a:rPr>
              <a:t> are Sultan Muhammad </a:t>
            </a:r>
            <a:r>
              <a:rPr lang="en-IN" sz="1200" i="1" dirty="0" err="1">
                <a:latin typeface="Times New Roman" pitchFamily="18" charset="0"/>
                <a:cs typeface="Times New Roman" pitchFamily="18" charset="0"/>
              </a:rPr>
              <a:t>Mirza</a:t>
            </a:r>
            <a:r>
              <a:rPr lang="en-IN" sz="1200" i="1" dirty="0">
                <a:latin typeface="Times New Roman" pitchFamily="18" charset="0"/>
                <a:cs typeface="Times New Roman" pitchFamily="18" charset="0"/>
              </a:rPr>
              <a:t> (Babur’s great-grandfather) and </a:t>
            </a:r>
            <a:r>
              <a:rPr lang="en-IN" sz="1200" i="1" dirty="0" err="1">
                <a:latin typeface="Times New Roman" pitchFamily="18" charset="0"/>
                <a:cs typeface="Times New Roman" pitchFamily="18" charset="0"/>
              </a:rPr>
              <a:t>Umar</a:t>
            </a:r>
            <a:r>
              <a:rPr lang="en-IN" sz="1200" i="1" dirty="0">
                <a:latin typeface="Times New Roman" pitchFamily="18" charset="0"/>
                <a:cs typeface="Times New Roman" pitchFamily="18" charset="0"/>
              </a:rPr>
              <a:t> </a:t>
            </a:r>
            <a:r>
              <a:rPr lang="en-IN" sz="1200" i="1" dirty="0" err="1">
                <a:latin typeface="Times New Roman" pitchFamily="18" charset="0"/>
                <a:cs typeface="Times New Roman" pitchFamily="18" charset="0"/>
              </a:rPr>
              <a:t>Shaikh</a:t>
            </a:r>
            <a:r>
              <a:rPr lang="en-IN" sz="1200" i="1" dirty="0">
                <a:latin typeface="Times New Roman" pitchFamily="18" charset="0"/>
                <a:cs typeface="Times New Roman" pitchFamily="18" charset="0"/>
              </a:rPr>
              <a:t> (Babur’s father). The </a:t>
            </a:r>
            <a:r>
              <a:rPr lang="en-IN" sz="1200" i="1" dirty="0" err="1">
                <a:latin typeface="Times New Roman" pitchFamily="18" charset="0"/>
                <a:cs typeface="Times New Roman" pitchFamily="18" charset="0"/>
              </a:rPr>
              <a:t>Mughal</a:t>
            </a:r>
            <a:r>
              <a:rPr lang="en-IN" sz="1200" i="1" dirty="0">
                <a:latin typeface="Times New Roman" pitchFamily="18" charset="0"/>
                <a:cs typeface="Times New Roman" pitchFamily="18" charset="0"/>
              </a:rPr>
              <a:t> emperors Babur, Akbar and Shah </a:t>
            </a:r>
            <a:r>
              <a:rPr lang="en-IN" sz="1200" i="1" dirty="0" err="1">
                <a:latin typeface="Times New Roman" pitchFamily="18" charset="0"/>
                <a:cs typeface="Times New Roman" pitchFamily="18" charset="0"/>
              </a:rPr>
              <a:t>Jahan</a:t>
            </a:r>
            <a:r>
              <a:rPr lang="en-IN" sz="1200" i="1" dirty="0">
                <a:latin typeface="Times New Roman" pitchFamily="18" charset="0"/>
                <a:cs typeface="Times New Roman" pitchFamily="18" charset="0"/>
              </a:rPr>
              <a:t> are the third, fourth and fifth individuals on </a:t>
            </a:r>
            <a:r>
              <a:rPr lang="en-IN" sz="1200" i="1" dirty="0" err="1">
                <a:latin typeface="Times New Roman" pitchFamily="18" charset="0"/>
                <a:cs typeface="Times New Roman" pitchFamily="18" charset="0"/>
              </a:rPr>
              <a:t>Timur’s</a:t>
            </a:r>
            <a:r>
              <a:rPr lang="en-IN" sz="1200" i="1" dirty="0">
                <a:latin typeface="Times New Roman" pitchFamily="18" charset="0"/>
                <a:cs typeface="Times New Roman" pitchFamily="18" charset="0"/>
              </a:rPr>
              <a:t> right and on his left, in the same order, are </a:t>
            </a:r>
            <a:r>
              <a:rPr lang="en-IN" sz="1200" i="1" dirty="0" err="1">
                <a:latin typeface="Times New Roman" pitchFamily="18" charset="0"/>
                <a:cs typeface="Times New Roman" pitchFamily="18" charset="0"/>
              </a:rPr>
              <a:t>Humayun</a:t>
            </a:r>
            <a:r>
              <a:rPr lang="en-IN" sz="1200" i="1" dirty="0">
                <a:latin typeface="Times New Roman" pitchFamily="18" charset="0"/>
                <a:cs typeface="Times New Roman" pitchFamily="18" charset="0"/>
              </a:rPr>
              <a:t>, Jahangir and Aurangzeb.</a:t>
            </a:r>
            <a:endParaRPr lang="en-IN" sz="12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971600" y="1671671"/>
            <a:ext cx="7560840" cy="490578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640960" cy="6120680"/>
          </a:xfrm>
        </p:spPr>
        <p:txBody>
          <a:bodyPr>
            <a:noAutofit/>
          </a:bodyPr>
          <a:lstStyle/>
          <a:p>
            <a:pPr fontAlgn="base">
              <a:lnSpc>
                <a:spcPct val="170000"/>
              </a:lnSpc>
              <a:buFont typeface="Wingdings" pitchFamily="2" charset="2"/>
              <a:buChar char="q"/>
            </a:pPr>
            <a:r>
              <a:rPr lang="en-IN" sz="2400" b="1" u="sng" dirty="0">
                <a:latin typeface="Times New Roman" pitchFamily="18" charset="0"/>
                <a:cs typeface="Times New Roman" pitchFamily="18" charset="0"/>
              </a:rPr>
              <a:t>BABUR (1526-30)  </a:t>
            </a:r>
            <a:r>
              <a:rPr lang="en-IN" sz="2400" dirty="0">
                <a:latin typeface="Times New Roman" pitchFamily="18" charset="0"/>
                <a:cs typeface="Times New Roman" pitchFamily="18" charset="0"/>
              </a:rPr>
              <a:t>, </a:t>
            </a:r>
            <a:r>
              <a:rPr lang="en-IN" sz="1400" dirty="0">
                <a:latin typeface="Times New Roman" pitchFamily="18" charset="0"/>
                <a:cs typeface="Times New Roman" pitchFamily="18" charset="0"/>
              </a:rPr>
              <a:t>was the first </a:t>
            </a:r>
            <a:r>
              <a:rPr lang="en-IN" sz="1400" i="1" dirty="0" err="1">
                <a:latin typeface="Times New Roman" pitchFamily="18" charset="0"/>
                <a:cs typeface="Times New Roman" pitchFamily="18" charset="0"/>
              </a:rPr>
              <a:t>Mughal</a:t>
            </a:r>
            <a:r>
              <a:rPr lang="en-IN" sz="1400" dirty="0">
                <a:latin typeface="Times New Roman" pitchFamily="18" charset="0"/>
                <a:cs typeface="Times New Roman" pitchFamily="18" charset="0"/>
              </a:rPr>
              <a:t> emperor who  succeeded to the </a:t>
            </a:r>
          </a:p>
          <a:p>
            <a:pPr fontAlgn="base">
              <a:lnSpc>
                <a:spcPct val="170000"/>
              </a:lnSpc>
              <a:buNone/>
            </a:pPr>
            <a:r>
              <a:rPr lang="en-IN" sz="1400" dirty="0">
                <a:latin typeface="Times New Roman" pitchFamily="18" charset="0"/>
                <a:cs typeface="Times New Roman" pitchFamily="18" charset="0"/>
              </a:rPr>
              <a:t>	throne of </a:t>
            </a:r>
            <a:r>
              <a:rPr lang="en-IN" sz="1400" dirty="0" err="1">
                <a:latin typeface="Times New Roman" pitchFamily="18" charset="0"/>
                <a:cs typeface="Times New Roman" pitchFamily="18" charset="0"/>
              </a:rPr>
              <a:t>Ferghana</a:t>
            </a:r>
            <a:r>
              <a:rPr lang="en-IN" sz="1400" dirty="0">
                <a:latin typeface="Times New Roman" pitchFamily="18" charset="0"/>
                <a:cs typeface="Times New Roman" pitchFamily="18" charset="0"/>
              </a:rPr>
              <a:t> (Uzbekistan)  in 1494 at the age of 12 years.</a:t>
            </a:r>
          </a:p>
          <a:p>
            <a:pPr fontAlgn="base">
              <a:lnSpc>
                <a:spcPct val="170000"/>
              </a:lnSpc>
            </a:pPr>
            <a:r>
              <a:rPr lang="en-IN" sz="1400" dirty="0">
                <a:latin typeface="Times New Roman" pitchFamily="18" charset="0"/>
                <a:cs typeface="Times New Roman" pitchFamily="18" charset="0"/>
              </a:rPr>
              <a:t>He was forced to leave his ancestral throne due to invasion of another Mongol group, </a:t>
            </a:r>
            <a:r>
              <a:rPr lang="en-IN" sz="1400" i="1" dirty="0" err="1">
                <a:latin typeface="Times New Roman" pitchFamily="18" charset="0"/>
                <a:cs typeface="Times New Roman" pitchFamily="18" charset="0"/>
              </a:rPr>
              <a:t>Uzbegs</a:t>
            </a:r>
            <a:r>
              <a:rPr lang="en-IN" sz="1400" dirty="0">
                <a:latin typeface="Times New Roman" pitchFamily="18" charset="0"/>
                <a:cs typeface="Times New Roman" pitchFamily="18" charset="0"/>
              </a:rPr>
              <a:t> .</a:t>
            </a:r>
          </a:p>
          <a:p>
            <a:pPr fontAlgn="base">
              <a:lnSpc>
                <a:spcPct val="170000"/>
              </a:lnSpc>
            </a:pPr>
            <a:r>
              <a:rPr lang="en-IN" sz="1400" dirty="0">
                <a:latin typeface="Times New Roman" pitchFamily="18" charset="0"/>
                <a:cs typeface="Times New Roman" pitchFamily="18" charset="0"/>
              </a:rPr>
              <a:t>He seized Kabul (Afghanistan )in 1504. After facing few defeats at the hands of Uzbeks</a:t>
            </a:r>
          </a:p>
          <a:p>
            <a:pPr fontAlgn="base">
              <a:lnSpc>
                <a:spcPct val="170000"/>
              </a:lnSpc>
              <a:buNone/>
            </a:pPr>
            <a:r>
              <a:rPr lang="en-IN" sz="1400" dirty="0">
                <a:latin typeface="Times New Roman" pitchFamily="18" charset="0"/>
                <a:cs typeface="Times New Roman" pitchFamily="18" charset="0"/>
              </a:rPr>
              <a:t>	 he turned his attention towards Indian Subcontinent .</a:t>
            </a:r>
          </a:p>
          <a:p>
            <a:pPr fontAlgn="base">
              <a:lnSpc>
                <a:spcPct val="170000"/>
              </a:lnSpc>
              <a:buFont typeface="Wingdings" pitchFamily="2" charset="2"/>
              <a:buChar char="q"/>
            </a:pPr>
            <a:r>
              <a:rPr lang="en-IN" sz="1400" dirty="0">
                <a:latin typeface="Times New Roman" pitchFamily="18" charset="0"/>
                <a:cs typeface="Times New Roman" pitchFamily="18" charset="0"/>
              </a:rPr>
              <a:t> </a:t>
            </a:r>
            <a:r>
              <a:rPr lang="en-IN" sz="1400" b="1" u="sng" dirty="0">
                <a:latin typeface="Times New Roman" pitchFamily="18" charset="0"/>
                <a:cs typeface="Times New Roman" pitchFamily="18" charset="0"/>
              </a:rPr>
              <a:t>THREE MAJOR BATTLES OF BABUR </a:t>
            </a:r>
          </a:p>
          <a:p>
            <a:pPr fontAlgn="base">
              <a:lnSpc>
                <a:spcPct val="170000"/>
              </a:lnSpc>
            </a:pPr>
            <a:r>
              <a:rPr lang="en-IN" sz="1400" dirty="0">
                <a:latin typeface="Times New Roman" pitchFamily="18" charset="0"/>
                <a:cs typeface="Times New Roman" pitchFamily="18" charset="0"/>
              </a:rPr>
              <a:t>(</a:t>
            </a:r>
            <a:r>
              <a:rPr lang="en-IN" sz="1400" b="1" u="sng" dirty="0">
                <a:latin typeface="Times New Roman" pitchFamily="18" charset="0"/>
                <a:cs typeface="Times New Roman" pitchFamily="18" charset="0"/>
              </a:rPr>
              <a:t>First Battle of </a:t>
            </a:r>
            <a:r>
              <a:rPr lang="en-IN" sz="1400" b="1" u="sng" dirty="0" err="1">
                <a:latin typeface="Times New Roman" pitchFamily="18" charset="0"/>
                <a:cs typeface="Times New Roman" pitchFamily="18" charset="0"/>
              </a:rPr>
              <a:t>Panipat</a:t>
            </a:r>
            <a:r>
              <a:rPr lang="en-IN" sz="1400" b="1" u="sng" dirty="0">
                <a:latin typeface="Times New Roman" pitchFamily="18" charset="0"/>
                <a:cs typeface="Times New Roman" pitchFamily="18" charset="0"/>
              </a:rPr>
              <a:t>) -</a:t>
            </a:r>
            <a:r>
              <a:rPr lang="en-IN" sz="1400" dirty="0">
                <a:latin typeface="Times New Roman" pitchFamily="18" charset="0"/>
                <a:cs typeface="Times New Roman" pitchFamily="18" charset="0"/>
              </a:rPr>
              <a:t>In 1</a:t>
            </a:r>
            <a:r>
              <a:rPr lang="en-IN" sz="1400" b="1" dirty="0">
                <a:latin typeface="Times New Roman" pitchFamily="18" charset="0"/>
                <a:cs typeface="Times New Roman" pitchFamily="18" charset="0"/>
              </a:rPr>
              <a:t>526</a:t>
            </a:r>
            <a:r>
              <a:rPr lang="en-IN" sz="1400" dirty="0">
                <a:latin typeface="Times New Roman" pitchFamily="18" charset="0"/>
                <a:cs typeface="Times New Roman" pitchFamily="18" charset="0"/>
              </a:rPr>
              <a:t> he defeated the </a:t>
            </a:r>
            <a:r>
              <a:rPr lang="en-IN" sz="1400" dirty="0" err="1">
                <a:latin typeface="Times New Roman" pitchFamily="18" charset="0"/>
                <a:cs typeface="Times New Roman" pitchFamily="18" charset="0"/>
              </a:rPr>
              <a:t>Lodhi</a:t>
            </a:r>
            <a:r>
              <a:rPr lang="en-IN" sz="1400" dirty="0">
                <a:latin typeface="Times New Roman" pitchFamily="18" charset="0"/>
                <a:cs typeface="Times New Roman" pitchFamily="18" charset="0"/>
              </a:rPr>
              <a:t> Sultan of Delhi, Ibrahim Lodi at </a:t>
            </a:r>
            <a:r>
              <a:rPr lang="en-IN" sz="1400" dirty="0" err="1">
                <a:latin typeface="Times New Roman" pitchFamily="18" charset="0"/>
                <a:cs typeface="Times New Roman" pitchFamily="18" charset="0"/>
              </a:rPr>
              <a:t>Panipat</a:t>
            </a:r>
            <a:r>
              <a:rPr lang="en-IN" sz="1400" dirty="0">
                <a:latin typeface="Times New Roman" pitchFamily="18" charset="0"/>
                <a:cs typeface="Times New Roman" pitchFamily="18" charset="0"/>
              </a:rPr>
              <a:t> and captured Delhi and Agra.</a:t>
            </a:r>
          </a:p>
          <a:p>
            <a:pPr fontAlgn="base">
              <a:lnSpc>
                <a:spcPct val="170000"/>
              </a:lnSpc>
            </a:pPr>
            <a:r>
              <a:rPr lang="en-IN" sz="1400" b="1" u="sng" dirty="0">
                <a:latin typeface="Times New Roman" pitchFamily="18" charset="0"/>
                <a:cs typeface="Times New Roman" pitchFamily="18" charset="0"/>
              </a:rPr>
              <a:t>(Battle of </a:t>
            </a:r>
            <a:r>
              <a:rPr lang="en-IN" sz="1400" b="1" u="sng" dirty="0" err="1">
                <a:latin typeface="Times New Roman" pitchFamily="18" charset="0"/>
                <a:cs typeface="Times New Roman" pitchFamily="18" charset="0"/>
              </a:rPr>
              <a:t>Khanwa</a:t>
            </a:r>
            <a:r>
              <a:rPr lang="en-IN" sz="1400" b="1" u="sng" dirty="0">
                <a:latin typeface="Times New Roman" pitchFamily="18" charset="0"/>
                <a:cs typeface="Times New Roman" pitchFamily="18" charset="0"/>
              </a:rPr>
              <a:t> )</a:t>
            </a:r>
            <a:r>
              <a:rPr lang="en-IN" sz="1400" dirty="0">
                <a:latin typeface="Times New Roman" pitchFamily="18" charset="0"/>
                <a:cs typeface="Times New Roman" pitchFamily="18" charset="0"/>
              </a:rPr>
              <a:t> in </a:t>
            </a:r>
            <a:r>
              <a:rPr lang="en-IN" sz="1400" b="1" dirty="0">
                <a:latin typeface="Times New Roman" pitchFamily="18" charset="0"/>
                <a:cs typeface="Times New Roman" pitchFamily="18" charset="0"/>
              </a:rPr>
              <a:t>1527-</a:t>
            </a:r>
            <a:r>
              <a:rPr lang="en-IN" sz="1400" dirty="0">
                <a:latin typeface="Times New Roman" pitchFamily="18" charset="0"/>
                <a:cs typeface="Times New Roman" pitchFamily="18" charset="0"/>
              </a:rPr>
              <a:t> Babur defeated </a:t>
            </a:r>
            <a:r>
              <a:rPr lang="en-IN" sz="1400" b="1" i="1" dirty="0" err="1">
                <a:latin typeface="Times New Roman" pitchFamily="18" charset="0"/>
                <a:cs typeface="Times New Roman" pitchFamily="18" charset="0"/>
              </a:rPr>
              <a:t>Rana</a:t>
            </a:r>
            <a:r>
              <a:rPr lang="en-IN" sz="1400" b="1" i="1" dirty="0">
                <a:latin typeface="Times New Roman" pitchFamily="18" charset="0"/>
                <a:cs typeface="Times New Roman" pitchFamily="18" charset="0"/>
              </a:rPr>
              <a:t> </a:t>
            </a:r>
            <a:r>
              <a:rPr lang="en-IN" sz="1400" b="1" i="1" dirty="0" err="1">
                <a:latin typeface="Times New Roman" pitchFamily="18" charset="0"/>
                <a:cs typeface="Times New Roman" pitchFamily="18" charset="0"/>
              </a:rPr>
              <a:t>Sanga</a:t>
            </a:r>
            <a:r>
              <a:rPr lang="en-IN" sz="1400" b="1" dirty="0">
                <a:latin typeface="Times New Roman" pitchFamily="18" charset="0"/>
                <a:cs typeface="Times New Roman" pitchFamily="18" charset="0"/>
              </a:rPr>
              <a:t>, the </a:t>
            </a:r>
            <a:r>
              <a:rPr lang="en-IN" sz="1400" dirty="0" err="1">
                <a:latin typeface="Times New Roman" pitchFamily="18" charset="0"/>
                <a:cs typeface="Times New Roman" pitchFamily="18" charset="0"/>
              </a:rPr>
              <a:t>Rajput</a:t>
            </a:r>
            <a:r>
              <a:rPr lang="en-IN" sz="1400" dirty="0">
                <a:latin typeface="Times New Roman" pitchFamily="18" charset="0"/>
                <a:cs typeface="Times New Roman" pitchFamily="18" charset="0"/>
              </a:rPr>
              <a:t> ruler and his allies</a:t>
            </a:r>
            <a:endParaRPr lang="en-IN" sz="1400" b="1" u="sng" dirty="0">
              <a:latin typeface="Times New Roman" pitchFamily="18" charset="0"/>
              <a:cs typeface="Times New Roman" pitchFamily="18" charset="0"/>
            </a:endParaRPr>
          </a:p>
          <a:p>
            <a:pPr fontAlgn="base">
              <a:lnSpc>
                <a:spcPct val="170000"/>
              </a:lnSpc>
            </a:pPr>
            <a:r>
              <a:rPr lang="en-IN" sz="1400" b="1" u="sng" dirty="0">
                <a:latin typeface="Times New Roman" pitchFamily="18" charset="0"/>
                <a:cs typeface="Times New Roman" pitchFamily="18" charset="0"/>
              </a:rPr>
              <a:t>(Battle of </a:t>
            </a:r>
            <a:r>
              <a:rPr lang="en-IN" sz="1400" b="1" u="sng" dirty="0" err="1">
                <a:latin typeface="Times New Roman" pitchFamily="18" charset="0"/>
                <a:cs typeface="Times New Roman" pitchFamily="18" charset="0"/>
              </a:rPr>
              <a:t>Chanderi</a:t>
            </a:r>
            <a:r>
              <a:rPr lang="en-IN" sz="1400" b="1" u="sng" dirty="0">
                <a:latin typeface="Times New Roman" pitchFamily="18" charset="0"/>
                <a:cs typeface="Times New Roman" pitchFamily="18" charset="0"/>
              </a:rPr>
              <a:t>) in  </a:t>
            </a:r>
            <a:r>
              <a:rPr lang="en-IN" sz="1400" b="1" dirty="0">
                <a:latin typeface="Times New Roman" pitchFamily="18" charset="0"/>
                <a:cs typeface="Times New Roman" pitchFamily="18" charset="0"/>
              </a:rPr>
              <a:t>1528-</a:t>
            </a:r>
            <a:r>
              <a:rPr lang="en-IN" sz="1400" dirty="0">
                <a:latin typeface="Times New Roman" pitchFamily="18" charset="0"/>
                <a:cs typeface="Times New Roman" pitchFamily="18" charset="0"/>
              </a:rPr>
              <a:t> he defeated the </a:t>
            </a:r>
            <a:r>
              <a:rPr lang="en-IN" sz="1400" b="1" dirty="0" err="1">
                <a:latin typeface="Times New Roman" pitchFamily="18" charset="0"/>
                <a:cs typeface="Times New Roman" pitchFamily="18" charset="0"/>
              </a:rPr>
              <a:t>Rajputs</a:t>
            </a:r>
            <a:r>
              <a:rPr lang="en-IN" sz="1400" dirty="0">
                <a:latin typeface="Times New Roman" pitchFamily="18" charset="0"/>
                <a:cs typeface="Times New Roman" pitchFamily="18" charset="0"/>
              </a:rPr>
              <a:t> decisively and Established control over Agra and Delhi before his death.</a:t>
            </a:r>
          </a:p>
          <a:p>
            <a:pPr fontAlgn="base">
              <a:lnSpc>
                <a:spcPct val="170000"/>
              </a:lnSpc>
              <a:buFont typeface="Wingdings" pitchFamily="2" charset="2"/>
              <a:buChar char="q"/>
            </a:pPr>
            <a:r>
              <a:rPr lang="en-IN" sz="1400" b="1" u="sng" dirty="0">
                <a:solidFill>
                  <a:schemeClr val="accent2">
                    <a:lumMod val="50000"/>
                  </a:schemeClr>
                </a:solidFill>
                <a:latin typeface="Times New Roman" pitchFamily="18" charset="0"/>
                <a:cs typeface="Times New Roman" pitchFamily="18" charset="0"/>
              </a:rPr>
              <a:t>CHANGE IN WARE FARE  TECHNIQUES </a:t>
            </a:r>
          </a:p>
          <a:p>
            <a:pPr fontAlgn="base">
              <a:lnSpc>
                <a:spcPct val="170000"/>
              </a:lnSpc>
            </a:pPr>
            <a:r>
              <a:rPr lang="en-IN" sz="1400" dirty="0">
                <a:latin typeface="Times New Roman" pitchFamily="18" charset="0"/>
                <a:cs typeface="Times New Roman" pitchFamily="18" charset="0"/>
              </a:rPr>
              <a:t>Babur used them </a:t>
            </a:r>
            <a:r>
              <a:rPr lang="en-IN" sz="1400" b="1" dirty="0">
                <a:latin typeface="Times New Roman" pitchFamily="18" charset="0"/>
                <a:cs typeface="Times New Roman" pitchFamily="18" charset="0"/>
              </a:rPr>
              <a:t>CANNONS</a:t>
            </a:r>
            <a:r>
              <a:rPr lang="en-IN" sz="1400" dirty="0">
                <a:latin typeface="Times New Roman" pitchFamily="18" charset="0"/>
                <a:cs typeface="Times New Roman" pitchFamily="18" charset="0"/>
              </a:rPr>
              <a:t> in the first battle of </a:t>
            </a:r>
            <a:r>
              <a:rPr lang="en-IN" sz="1400" dirty="0" err="1">
                <a:latin typeface="Times New Roman" pitchFamily="18" charset="0"/>
                <a:cs typeface="Times New Roman" pitchFamily="18" charset="0"/>
              </a:rPr>
              <a:t>Panipat</a:t>
            </a:r>
            <a:r>
              <a:rPr lang="en-IN" sz="1400" dirty="0">
                <a:latin typeface="Times New Roman" pitchFamily="18" charset="0"/>
                <a:cs typeface="Times New Roman" pitchFamily="18" charset="0"/>
              </a:rPr>
              <a:t>. Cannons were an important addition in 16th century warfare.       </a:t>
            </a:r>
            <a:r>
              <a:rPr lang="en-IN" sz="1400" b="1" dirty="0">
                <a:latin typeface="Times New Roman" pitchFamily="18" charset="0"/>
                <a:cs typeface="Times New Roman" pitchFamily="18" charset="0"/>
              </a:rPr>
              <a:t>GUNPOWDER TECHNOLOGY </a:t>
            </a:r>
            <a:r>
              <a:rPr lang="en-IN" sz="1400" dirty="0">
                <a:latin typeface="Times New Roman" pitchFamily="18" charset="0"/>
                <a:cs typeface="Times New Roman" pitchFamily="18" charset="0"/>
              </a:rPr>
              <a:t>was brought to India in the 14th century . </a:t>
            </a:r>
          </a:p>
          <a:p>
            <a:pPr fontAlgn="base">
              <a:lnSpc>
                <a:spcPct val="170000"/>
              </a:lnSpc>
            </a:pPr>
            <a:r>
              <a:rPr lang="en-IN" sz="1400" b="1" dirty="0">
                <a:latin typeface="Times New Roman" pitchFamily="18" charset="0"/>
                <a:cs typeface="Times New Roman" pitchFamily="18" charset="0"/>
              </a:rPr>
              <a:t>FIRE ARMS </a:t>
            </a:r>
            <a:r>
              <a:rPr lang="en-IN" sz="1400" dirty="0">
                <a:latin typeface="Times New Roman" pitchFamily="18" charset="0"/>
                <a:cs typeface="Times New Roman" pitchFamily="18" charset="0"/>
              </a:rPr>
              <a:t>were used for the first time in regions such as Gujarat, </a:t>
            </a:r>
            <a:r>
              <a:rPr lang="en-IN" sz="1400" dirty="0" err="1">
                <a:latin typeface="Times New Roman" pitchFamily="18" charset="0"/>
                <a:cs typeface="Times New Roman" pitchFamily="18" charset="0"/>
              </a:rPr>
              <a:t>Malwa</a:t>
            </a:r>
            <a:r>
              <a:rPr lang="en-IN" sz="1400" dirty="0">
                <a:latin typeface="Times New Roman" pitchFamily="18" charset="0"/>
                <a:cs typeface="Times New Roman" pitchFamily="18" charset="0"/>
              </a:rPr>
              <a:t> and Deccan </a:t>
            </a:r>
            <a:endParaRPr lang="en-IN" sz="1400" dirty="0"/>
          </a:p>
        </p:txBody>
      </p:sp>
      <p:pic>
        <p:nvPicPr>
          <p:cNvPr id="4" name="Picture 4"/>
          <p:cNvPicPr>
            <a:picLocks noChangeAspect="1" noChangeArrowheads="1"/>
          </p:cNvPicPr>
          <p:nvPr/>
        </p:nvPicPr>
        <p:blipFill>
          <a:blip r:embed="rId2" cstate="print"/>
          <a:srcRect/>
          <a:stretch>
            <a:fillRect/>
          </a:stretch>
        </p:blipFill>
        <p:spPr bwMode="auto">
          <a:xfrm>
            <a:off x="7446149" y="404665"/>
            <a:ext cx="1518339" cy="2160239"/>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5"/>
          <p:cNvPicPr>
            <a:picLocks noChangeAspect="1" noChangeArrowheads="1"/>
          </p:cNvPicPr>
          <p:nvPr/>
        </p:nvPicPr>
        <p:blipFill>
          <a:blip r:embed="rId2" cstate="print"/>
          <a:srcRect/>
          <a:stretch>
            <a:fillRect/>
          </a:stretch>
        </p:blipFill>
        <p:spPr bwMode="auto">
          <a:xfrm>
            <a:off x="4427984" y="2780928"/>
            <a:ext cx="2583318" cy="1944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74" name="Picture 2"/>
          <p:cNvPicPr>
            <a:picLocks noChangeAspect="1" noChangeArrowheads="1"/>
          </p:cNvPicPr>
          <p:nvPr/>
        </p:nvPicPr>
        <p:blipFill>
          <a:blip r:embed="rId3" cstate="print"/>
          <a:srcRect/>
          <a:stretch>
            <a:fillRect/>
          </a:stretch>
        </p:blipFill>
        <p:spPr bwMode="auto">
          <a:xfrm>
            <a:off x="467544" y="4005064"/>
            <a:ext cx="3433775" cy="2193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75" name="Picture 3"/>
          <p:cNvPicPr>
            <a:picLocks noChangeAspect="1" noChangeArrowheads="1"/>
          </p:cNvPicPr>
          <p:nvPr/>
        </p:nvPicPr>
        <p:blipFill>
          <a:blip r:embed="rId4" cstate="print"/>
          <a:srcRect/>
          <a:stretch>
            <a:fillRect/>
          </a:stretch>
        </p:blipFill>
        <p:spPr bwMode="auto">
          <a:xfrm>
            <a:off x="5148064" y="404664"/>
            <a:ext cx="2666651" cy="180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4"/>
          <p:cNvPicPr>
            <a:picLocks noChangeAspect="1" noChangeArrowheads="1"/>
          </p:cNvPicPr>
          <p:nvPr/>
        </p:nvPicPr>
        <p:blipFill>
          <a:blip r:embed="rId5" cstate="print"/>
          <a:srcRect/>
          <a:stretch>
            <a:fillRect/>
          </a:stretch>
        </p:blipFill>
        <p:spPr bwMode="auto">
          <a:xfrm>
            <a:off x="7236296" y="4149080"/>
            <a:ext cx="1700991" cy="2420109"/>
          </a:xfrm>
          <a:prstGeom prst="rect">
            <a:avLst/>
          </a:prstGeom>
          <a:ln w="88900" cap="sq" cmpd="thickThin">
            <a:solidFill>
              <a:srgbClr val="000000"/>
            </a:solidFill>
            <a:prstDash val="solid"/>
            <a:miter lim="800000"/>
          </a:ln>
          <a:effectLst>
            <a:innerShdw blurRad="76200">
              <a:srgbClr val="000000"/>
            </a:innerShdw>
          </a:effectLst>
        </p:spPr>
      </p:pic>
      <p:pic>
        <p:nvPicPr>
          <p:cNvPr id="3076" name="Picture 4"/>
          <p:cNvPicPr>
            <a:picLocks noChangeAspect="1" noChangeArrowheads="1"/>
          </p:cNvPicPr>
          <p:nvPr/>
        </p:nvPicPr>
        <p:blipFill>
          <a:blip r:embed="rId6" cstate="print"/>
          <a:srcRect/>
          <a:stretch>
            <a:fillRect/>
          </a:stretch>
        </p:blipFill>
        <p:spPr bwMode="auto">
          <a:xfrm>
            <a:off x="395536" y="332656"/>
            <a:ext cx="3196930" cy="2808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395536" y="6309320"/>
            <a:ext cx="4608512" cy="369332"/>
          </a:xfrm>
          <a:prstGeom prst="rect">
            <a:avLst/>
          </a:prstGeom>
          <a:noFill/>
        </p:spPr>
        <p:txBody>
          <a:bodyPr wrap="square" rtlCol="0">
            <a:spAutoFit/>
          </a:bodyPr>
          <a:lstStyle/>
          <a:p>
            <a:r>
              <a:rPr lang="en-IN" b="1" i="1" dirty="0"/>
              <a:t>Char </a:t>
            </a:r>
            <a:r>
              <a:rPr lang="en-IN" b="1" i="1" dirty="0" err="1"/>
              <a:t>Bagh</a:t>
            </a:r>
            <a:r>
              <a:rPr lang="en-IN" b="1" i="1" dirty="0"/>
              <a:t> Concept – Babur Gardens , Kabul </a:t>
            </a:r>
          </a:p>
        </p:txBody>
      </p:sp>
      <p:sp>
        <p:nvSpPr>
          <p:cNvPr id="10" name="TextBox 9"/>
          <p:cNvSpPr txBox="1"/>
          <p:nvPr/>
        </p:nvSpPr>
        <p:spPr>
          <a:xfrm>
            <a:off x="323528" y="3140968"/>
            <a:ext cx="3744416" cy="369332"/>
          </a:xfrm>
          <a:prstGeom prst="rect">
            <a:avLst/>
          </a:prstGeom>
          <a:noFill/>
        </p:spPr>
        <p:txBody>
          <a:bodyPr wrap="square" rtlCol="0">
            <a:spAutoFit/>
          </a:bodyPr>
          <a:lstStyle/>
          <a:p>
            <a:r>
              <a:rPr lang="en-IN" b="1" i="1" u="sng" dirty="0"/>
              <a:t>TUZUK-E-BABURI  or </a:t>
            </a:r>
            <a:r>
              <a:rPr lang="en-IN" b="1" i="1" u="sng" dirty="0" err="1"/>
              <a:t>Baburnama</a:t>
            </a:r>
            <a:r>
              <a:rPr lang="en-IN" b="1" i="1" u="sng" dirty="0"/>
              <a:t>)</a:t>
            </a:r>
          </a:p>
        </p:txBody>
      </p:sp>
      <p:sp>
        <p:nvSpPr>
          <p:cNvPr id="11" name="TextBox 10"/>
          <p:cNvSpPr txBox="1"/>
          <p:nvPr/>
        </p:nvSpPr>
        <p:spPr>
          <a:xfrm>
            <a:off x="5436096" y="2348880"/>
            <a:ext cx="2664296" cy="369332"/>
          </a:xfrm>
          <a:prstGeom prst="rect">
            <a:avLst/>
          </a:prstGeom>
          <a:noFill/>
        </p:spPr>
        <p:txBody>
          <a:bodyPr wrap="square" rtlCol="0">
            <a:spAutoFit/>
          </a:bodyPr>
          <a:lstStyle/>
          <a:p>
            <a:r>
              <a:rPr lang="en-IN" b="1" u="sng" dirty="0"/>
              <a:t>Tomb of Babur , Kabul </a:t>
            </a:r>
          </a:p>
        </p:txBody>
      </p:sp>
      <p:sp>
        <p:nvSpPr>
          <p:cNvPr id="12" name="TextBox 11"/>
          <p:cNvSpPr txBox="1"/>
          <p:nvPr/>
        </p:nvSpPr>
        <p:spPr>
          <a:xfrm>
            <a:off x="4644008" y="5013176"/>
            <a:ext cx="2304256" cy="923330"/>
          </a:xfrm>
          <a:prstGeom prst="rect">
            <a:avLst/>
          </a:prstGeom>
          <a:noFill/>
        </p:spPr>
        <p:txBody>
          <a:bodyPr wrap="square" rtlCol="0">
            <a:spAutoFit/>
          </a:bodyPr>
          <a:lstStyle/>
          <a:p>
            <a:r>
              <a:rPr lang="en-IN" b="1" i="1" dirty="0"/>
              <a:t>World Heritage Site – </a:t>
            </a:r>
            <a:r>
              <a:rPr lang="en-IN" b="1" i="1" dirty="0" err="1"/>
              <a:t>Bagh</a:t>
            </a:r>
            <a:r>
              <a:rPr lang="en-IN" b="1" i="1" dirty="0"/>
              <a:t>-e- Babur , Kabul , </a:t>
            </a:r>
            <a:r>
              <a:rPr lang="en-IN" b="1" i="1" dirty="0" err="1"/>
              <a:t>Afganisthan</a:t>
            </a:r>
            <a:r>
              <a:rPr lang="en-IN" b="1" i="1"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2952" cy="706090"/>
          </a:xfrm>
        </p:spPr>
        <p:txBody>
          <a:bodyPr>
            <a:normAutofit fontScale="90000"/>
          </a:bodyPr>
          <a:lstStyle/>
          <a:p>
            <a:r>
              <a:rPr lang="en-IN" b="1" u="sng" dirty="0"/>
              <a:t>HUMAYUN</a:t>
            </a:r>
            <a:r>
              <a:rPr lang="en-IN" u="sng" dirty="0"/>
              <a:t> </a:t>
            </a:r>
            <a:br>
              <a:rPr lang="en-IN" u="sng" dirty="0"/>
            </a:br>
            <a:r>
              <a:rPr lang="en-IN" u="sng" dirty="0"/>
              <a:t>(</a:t>
            </a:r>
            <a:r>
              <a:rPr lang="en-IN" sz="3100" u="sng" dirty="0"/>
              <a:t>1530-1540, 1555-1556</a:t>
            </a:r>
            <a:r>
              <a:rPr lang="en-IN" u="sng" dirty="0"/>
              <a:t>)</a:t>
            </a:r>
          </a:p>
        </p:txBody>
      </p:sp>
      <p:sp>
        <p:nvSpPr>
          <p:cNvPr id="3" name="Content Placeholder 2"/>
          <p:cNvSpPr>
            <a:spLocks noGrp="1"/>
          </p:cNvSpPr>
          <p:nvPr>
            <p:ph idx="1"/>
          </p:nvPr>
        </p:nvSpPr>
        <p:spPr>
          <a:xfrm>
            <a:off x="467544" y="1340768"/>
            <a:ext cx="5626968" cy="5257800"/>
          </a:xfrm>
        </p:spPr>
        <p:txBody>
          <a:bodyPr>
            <a:normAutofit fontScale="62500" lnSpcReduction="20000"/>
          </a:bodyPr>
          <a:lstStyle/>
          <a:p>
            <a:r>
              <a:rPr lang="en-IN" dirty="0" err="1">
                <a:latin typeface="Times New Roman" pitchFamily="18" charset="0"/>
                <a:cs typeface="Times New Roman" pitchFamily="18" charset="0"/>
              </a:rPr>
              <a:t>Humayun</a:t>
            </a:r>
            <a:r>
              <a:rPr lang="en-IN" dirty="0">
                <a:latin typeface="Times New Roman" pitchFamily="18" charset="0"/>
                <a:cs typeface="Times New Roman" pitchFamily="18" charset="0"/>
              </a:rPr>
              <a:t> divided his inheritance according to the will of his father and therefore His brothers were each given a province.</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 ambitions of his brother </a:t>
            </a:r>
            <a:r>
              <a:rPr lang="en-IN" dirty="0" err="1">
                <a:latin typeface="Times New Roman" pitchFamily="18" charset="0"/>
                <a:cs typeface="Times New Roman" pitchFamily="18" charset="0"/>
              </a:rPr>
              <a:t>Mirza</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Kamran</a:t>
            </a:r>
            <a:r>
              <a:rPr lang="en-IN" dirty="0">
                <a:latin typeface="Times New Roman" pitchFamily="18" charset="0"/>
                <a:cs typeface="Times New Roman" pitchFamily="18" charset="0"/>
              </a:rPr>
              <a:t> weakened </a:t>
            </a:r>
            <a:r>
              <a:rPr lang="en-IN" dirty="0" err="1">
                <a:latin typeface="Times New Roman" pitchFamily="18" charset="0"/>
                <a:cs typeface="Times New Roman" pitchFamily="18" charset="0"/>
              </a:rPr>
              <a:t>Humayun’s</a:t>
            </a:r>
            <a:r>
              <a:rPr lang="en-IN" dirty="0">
                <a:latin typeface="Times New Roman" pitchFamily="18" charset="0"/>
                <a:cs typeface="Times New Roman" pitchFamily="18" charset="0"/>
              </a:rPr>
              <a:t> cause against Afghan competitors (</a:t>
            </a:r>
            <a:r>
              <a:rPr lang="en-IN" dirty="0" err="1">
                <a:latin typeface="Times New Roman" pitchFamily="18" charset="0"/>
                <a:cs typeface="Times New Roman" pitchFamily="18" charset="0"/>
              </a:rPr>
              <a:t>Sher</a:t>
            </a:r>
            <a:r>
              <a:rPr lang="en-IN" dirty="0">
                <a:latin typeface="Times New Roman" pitchFamily="18" charset="0"/>
                <a:cs typeface="Times New Roman" pitchFamily="18" charset="0"/>
              </a:rPr>
              <a:t> Shah ). </a:t>
            </a:r>
          </a:p>
          <a:p>
            <a:endParaRPr lang="en-IN" dirty="0">
              <a:latin typeface="Times New Roman" pitchFamily="18" charset="0"/>
              <a:cs typeface="Times New Roman" pitchFamily="18" charset="0"/>
            </a:endParaRPr>
          </a:p>
          <a:p>
            <a:r>
              <a:rPr lang="en-IN" dirty="0" err="1">
                <a:latin typeface="Times New Roman" pitchFamily="18" charset="0"/>
                <a:cs typeface="Times New Roman" pitchFamily="18" charset="0"/>
              </a:rPr>
              <a:t>Sher</a:t>
            </a:r>
            <a:r>
              <a:rPr lang="en-IN" dirty="0">
                <a:latin typeface="Times New Roman" pitchFamily="18" charset="0"/>
                <a:cs typeface="Times New Roman" pitchFamily="18" charset="0"/>
              </a:rPr>
              <a:t> Khan defeated </a:t>
            </a:r>
            <a:r>
              <a:rPr lang="en-IN" dirty="0" err="1">
                <a:latin typeface="Times New Roman" pitchFamily="18" charset="0"/>
                <a:cs typeface="Times New Roman" pitchFamily="18" charset="0"/>
              </a:rPr>
              <a:t>Humayun</a:t>
            </a:r>
            <a:r>
              <a:rPr lang="en-IN" dirty="0">
                <a:latin typeface="Times New Roman" pitchFamily="18" charset="0"/>
                <a:cs typeface="Times New Roman" pitchFamily="18" charset="0"/>
              </a:rPr>
              <a:t> twice once at </a:t>
            </a:r>
            <a:r>
              <a:rPr lang="en-IN" dirty="0" err="1">
                <a:latin typeface="Times New Roman" pitchFamily="18" charset="0"/>
                <a:cs typeface="Times New Roman" pitchFamily="18" charset="0"/>
              </a:rPr>
              <a:t>Chausa</a:t>
            </a:r>
            <a:r>
              <a:rPr lang="en-IN" dirty="0">
                <a:latin typeface="Times New Roman" pitchFamily="18" charset="0"/>
                <a:cs typeface="Times New Roman" pitchFamily="18" charset="0"/>
              </a:rPr>
              <a:t> (Battle of Chausa-1539) and (Battle of </a:t>
            </a:r>
            <a:r>
              <a:rPr lang="en-IN" dirty="0" err="1">
                <a:latin typeface="Times New Roman" pitchFamily="18" charset="0"/>
                <a:cs typeface="Times New Roman" pitchFamily="18" charset="0"/>
              </a:rPr>
              <a:t>Kanauj</a:t>
            </a:r>
            <a:r>
              <a:rPr lang="en-IN" dirty="0">
                <a:latin typeface="Times New Roman" pitchFamily="18" charset="0"/>
                <a:cs typeface="Times New Roman" pitchFamily="18" charset="0"/>
              </a:rPr>
              <a:t> -1540) forcing him to flee to Iran and take refuge with </a:t>
            </a:r>
            <a:r>
              <a:rPr lang="en-IN" dirty="0" err="1">
                <a:latin typeface="Times New Roman" pitchFamily="18" charset="0"/>
                <a:cs typeface="Times New Roman" pitchFamily="18" charset="0"/>
              </a:rPr>
              <a:t>Safavid</a:t>
            </a:r>
            <a:r>
              <a:rPr lang="en-IN" dirty="0">
                <a:latin typeface="Times New Roman" pitchFamily="18" charset="0"/>
                <a:cs typeface="Times New Roman" pitchFamily="18" charset="0"/>
              </a:rPr>
              <a:t> Shah.</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While he was in exile , his young son Akbar was kept under the regency of </a:t>
            </a:r>
            <a:r>
              <a:rPr lang="en-IN" dirty="0" err="1">
                <a:latin typeface="Times New Roman" pitchFamily="18" charset="0"/>
                <a:cs typeface="Times New Roman" pitchFamily="18" charset="0"/>
              </a:rPr>
              <a:t>Bairam</a:t>
            </a:r>
            <a:r>
              <a:rPr lang="en-IN" dirty="0">
                <a:latin typeface="Times New Roman" pitchFamily="18" charset="0"/>
                <a:cs typeface="Times New Roman" pitchFamily="18" charset="0"/>
              </a:rPr>
              <a:t> Khan .</a:t>
            </a:r>
          </a:p>
          <a:p>
            <a:endParaRPr lang="en-IN" dirty="0">
              <a:latin typeface="Times New Roman" pitchFamily="18" charset="0"/>
              <a:cs typeface="Times New Roman" pitchFamily="18" charset="0"/>
            </a:endParaRPr>
          </a:p>
          <a:p>
            <a:r>
              <a:rPr lang="en-IN" dirty="0" err="1">
                <a:latin typeface="Times New Roman" pitchFamily="18" charset="0"/>
                <a:cs typeface="Times New Roman" pitchFamily="18" charset="0"/>
              </a:rPr>
              <a:t>Humayun</a:t>
            </a:r>
            <a:r>
              <a:rPr lang="en-IN" dirty="0">
                <a:latin typeface="Times New Roman" pitchFamily="18" charset="0"/>
                <a:cs typeface="Times New Roman" pitchFamily="18" charset="0"/>
              </a:rPr>
              <a:t> recaptured Delhi in 1555 but died the next year after falling off the stairs of his Library in </a:t>
            </a:r>
            <a:r>
              <a:rPr lang="en-IN" dirty="0" err="1">
                <a:latin typeface="Times New Roman" pitchFamily="18" charset="0"/>
                <a:cs typeface="Times New Roman" pitchFamily="18" charset="0"/>
              </a:rPr>
              <a:t>Purana</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Qilla</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Sher</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Mandal</a:t>
            </a:r>
            <a:r>
              <a:rPr lang="en-IN" dirty="0">
                <a:latin typeface="Times New Roman" pitchFamily="18" charset="0"/>
                <a:cs typeface="Times New Roman" pitchFamily="18" charset="0"/>
              </a:rPr>
              <a:t>).</a:t>
            </a:r>
          </a:p>
        </p:txBody>
      </p:sp>
      <p:pic>
        <p:nvPicPr>
          <p:cNvPr id="2050" name="Picture 2"/>
          <p:cNvPicPr>
            <a:picLocks noChangeAspect="1" noChangeArrowheads="1"/>
          </p:cNvPicPr>
          <p:nvPr/>
        </p:nvPicPr>
        <p:blipFill>
          <a:blip r:embed="rId2" cstate="print"/>
          <a:srcRect/>
          <a:stretch>
            <a:fillRect/>
          </a:stretch>
        </p:blipFill>
        <p:spPr bwMode="auto">
          <a:xfrm>
            <a:off x="6300192" y="2231504"/>
            <a:ext cx="2599674" cy="1485528"/>
          </a:xfrm>
          <a:prstGeom prst="rect">
            <a:avLst/>
          </a:prstGeom>
          <a:ln>
            <a:noFill/>
          </a:ln>
          <a:effectLst>
            <a:outerShdw blurRad="292100" dist="139700" dir="2700000" algn="tl" rotWithShape="0">
              <a:srgbClr val="333333">
                <a:alpha val="65000"/>
              </a:srgbClr>
            </a:outerShdw>
          </a:effectLst>
        </p:spPr>
      </p:pic>
      <p:pic>
        <p:nvPicPr>
          <p:cNvPr id="2051" name="Picture 3"/>
          <p:cNvPicPr>
            <a:picLocks noChangeAspect="1" noChangeArrowheads="1"/>
          </p:cNvPicPr>
          <p:nvPr/>
        </p:nvPicPr>
        <p:blipFill>
          <a:blip r:embed="rId3" cstate="print"/>
          <a:srcRect/>
          <a:stretch>
            <a:fillRect/>
          </a:stretch>
        </p:blipFill>
        <p:spPr bwMode="auto">
          <a:xfrm>
            <a:off x="6300192" y="188640"/>
            <a:ext cx="2590793" cy="1821954"/>
          </a:xfrm>
          <a:prstGeom prst="rect">
            <a:avLst/>
          </a:prstGeom>
          <a:ln>
            <a:noFill/>
          </a:ln>
          <a:effectLst>
            <a:outerShdw blurRad="292100" dist="139700" dir="2700000" algn="tl" rotWithShape="0">
              <a:srgbClr val="333333">
                <a:alpha val="65000"/>
              </a:srgbClr>
            </a:outerShdw>
          </a:effectLst>
        </p:spPr>
      </p:pic>
      <p:pic>
        <p:nvPicPr>
          <p:cNvPr id="2052" name="Picture 4"/>
          <p:cNvPicPr>
            <a:picLocks noChangeAspect="1" noChangeArrowheads="1"/>
          </p:cNvPicPr>
          <p:nvPr/>
        </p:nvPicPr>
        <p:blipFill>
          <a:blip r:embed="rId4" cstate="print"/>
          <a:srcRect/>
          <a:stretch>
            <a:fillRect/>
          </a:stretch>
        </p:blipFill>
        <p:spPr bwMode="auto">
          <a:xfrm>
            <a:off x="6444208" y="4509120"/>
            <a:ext cx="2420608" cy="174753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940152" y="6237312"/>
            <a:ext cx="3203848" cy="369332"/>
          </a:xfrm>
          <a:prstGeom prst="rect">
            <a:avLst/>
          </a:prstGeom>
          <a:noFill/>
        </p:spPr>
        <p:txBody>
          <a:bodyPr wrap="square" rtlCol="0">
            <a:spAutoFit/>
          </a:bodyPr>
          <a:lstStyle/>
          <a:p>
            <a:r>
              <a:rPr lang="en-IN" b="1" u="sng" dirty="0"/>
              <a:t>SHER MANDAL , PURANA QILA</a:t>
            </a:r>
          </a:p>
        </p:txBody>
      </p:sp>
      <p:sp>
        <p:nvSpPr>
          <p:cNvPr id="8" name="TextBox 7"/>
          <p:cNvSpPr txBox="1"/>
          <p:nvPr/>
        </p:nvSpPr>
        <p:spPr>
          <a:xfrm>
            <a:off x="6444208" y="3861048"/>
            <a:ext cx="2699792" cy="369332"/>
          </a:xfrm>
          <a:prstGeom prst="rect">
            <a:avLst/>
          </a:prstGeom>
          <a:noFill/>
        </p:spPr>
        <p:txBody>
          <a:bodyPr wrap="square" rtlCol="0">
            <a:spAutoFit/>
          </a:bodyPr>
          <a:lstStyle/>
          <a:p>
            <a:r>
              <a:rPr lang="en-IN" b="1" dirty="0"/>
              <a:t>HUMAYUN TOMB, DELHI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5602" name="Picture 2"/>
          <p:cNvPicPr>
            <a:picLocks noChangeAspect="1" noChangeArrowheads="1"/>
          </p:cNvPicPr>
          <p:nvPr/>
        </p:nvPicPr>
        <p:blipFill>
          <a:blip r:embed="rId2" cstate="print"/>
          <a:srcRect/>
          <a:stretch>
            <a:fillRect/>
          </a:stretch>
        </p:blipFill>
        <p:spPr bwMode="auto">
          <a:xfrm>
            <a:off x="539552" y="476672"/>
            <a:ext cx="3000106" cy="2890813"/>
          </a:xfrm>
          <a:prstGeom prst="rect">
            <a:avLst/>
          </a:prstGeom>
          <a:ln>
            <a:noFill/>
          </a:ln>
          <a:effectLst>
            <a:outerShdw blurRad="292100" dist="139700" dir="2700000" algn="tl" rotWithShape="0">
              <a:srgbClr val="333333">
                <a:alpha val="65000"/>
              </a:srgbClr>
            </a:outerShdw>
          </a:effectLst>
        </p:spPr>
      </p:pic>
      <p:pic>
        <p:nvPicPr>
          <p:cNvPr id="25603" name="Picture 3"/>
          <p:cNvPicPr>
            <a:picLocks noChangeAspect="1" noChangeArrowheads="1"/>
          </p:cNvPicPr>
          <p:nvPr/>
        </p:nvPicPr>
        <p:blipFill>
          <a:blip r:embed="rId3" cstate="print"/>
          <a:srcRect/>
          <a:stretch>
            <a:fillRect/>
          </a:stretch>
        </p:blipFill>
        <p:spPr bwMode="auto">
          <a:xfrm>
            <a:off x="4139952" y="260648"/>
            <a:ext cx="2011313" cy="3280280"/>
          </a:xfrm>
          <a:prstGeom prst="rect">
            <a:avLst/>
          </a:prstGeom>
          <a:ln>
            <a:noFill/>
          </a:ln>
          <a:effectLst>
            <a:outerShdw blurRad="292100" dist="139700" dir="2700000" algn="tl" rotWithShape="0">
              <a:srgbClr val="333333">
                <a:alpha val="65000"/>
              </a:srgbClr>
            </a:outerShdw>
          </a:effectLst>
        </p:spPr>
      </p:pic>
      <p:pic>
        <p:nvPicPr>
          <p:cNvPr id="25604" name="Picture 4"/>
          <p:cNvPicPr>
            <a:picLocks noChangeAspect="1" noChangeArrowheads="1"/>
          </p:cNvPicPr>
          <p:nvPr/>
        </p:nvPicPr>
        <p:blipFill>
          <a:blip r:embed="rId4" cstate="print"/>
          <a:srcRect/>
          <a:stretch>
            <a:fillRect/>
          </a:stretch>
        </p:blipFill>
        <p:spPr bwMode="auto">
          <a:xfrm>
            <a:off x="395536" y="4221088"/>
            <a:ext cx="3960440" cy="1945797"/>
          </a:xfrm>
          <a:prstGeom prst="rect">
            <a:avLst/>
          </a:prstGeom>
          <a:ln>
            <a:noFill/>
          </a:ln>
          <a:effectLst>
            <a:outerShdw blurRad="292100" dist="139700" dir="2700000" algn="tl" rotWithShape="0">
              <a:srgbClr val="333333">
                <a:alpha val="65000"/>
              </a:srgbClr>
            </a:outerShdw>
          </a:effectLst>
        </p:spPr>
      </p:pic>
      <p:pic>
        <p:nvPicPr>
          <p:cNvPr id="25605" name="Picture 5"/>
          <p:cNvPicPr>
            <a:picLocks noChangeAspect="1" noChangeArrowheads="1"/>
          </p:cNvPicPr>
          <p:nvPr/>
        </p:nvPicPr>
        <p:blipFill>
          <a:blip r:embed="rId5" cstate="print"/>
          <a:srcRect/>
          <a:stretch>
            <a:fillRect/>
          </a:stretch>
        </p:blipFill>
        <p:spPr bwMode="auto">
          <a:xfrm>
            <a:off x="6516216" y="332656"/>
            <a:ext cx="2142140" cy="3294215"/>
          </a:xfrm>
          <a:prstGeom prst="rect">
            <a:avLst/>
          </a:prstGeom>
          <a:ln>
            <a:noFill/>
          </a:ln>
          <a:effectLst>
            <a:outerShdw blurRad="292100" dist="139700" dir="2700000" algn="tl" rotWithShape="0">
              <a:srgbClr val="333333">
                <a:alpha val="65000"/>
              </a:srgbClr>
            </a:outerShdw>
          </a:effectLst>
        </p:spPr>
      </p:pic>
      <p:pic>
        <p:nvPicPr>
          <p:cNvPr id="25606" name="Picture 6"/>
          <p:cNvPicPr>
            <a:picLocks noGrp="1" noChangeAspect="1" noChangeArrowheads="1"/>
          </p:cNvPicPr>
          <p:nvPr>
            <p:ph idx="1"/>
          </p:nvPr>
        </p:nvPicPr>
        <p:blipFill>
          <a:blip r:embed="rId6" cstate="print"/>
          <a:srcRect/>
          <a:stretch>
            <a:fillRect/>
          </a:stretch>
        </p:blipFill>
        <p:spPr bwMode="auto">
          <a:xfrm>
            <a:off x="5148064" y="4548261"/>
            <a:ext cx="3510924" cy="2121099"/>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732240" y="3789040"/>
            <a:ext cx="2268760" cy="369332"/>
          </a:xfrm>
          <a:prstGeom prst="rect">
            <a:avLst/>
          </a:prstGeom>
          <a:noFill/>
        </p:spPr>
        <p:txBody>
          <a:bodyPr wrap="square" rtlCol="0">
            <a:spAutoFit/>
          </a:bodyPr>
          <a:lstStyle/>
          <a:p>
            <a:r>
              <a:rPr lang="en-IN" b="1" u="sng" dirty="0">
                <a:latin typeface="Times New Roman" pitchFamily="18" charset="0"/>
                <a:cs typeface="Times New Roman" pitchFamily="18" charset="0"/>
              </a:rPr>
              <a:t>HUMAYUN’S  Tomb</a:t>
            </a:r>
          </a:p>
        </p:txBody>
      </p:sp>
      <p:sp>
        <p:nvSpPr>
          <p:cNvPr id="10" name="TextBox 9"/>
          <p:cNvSpPr txBox="1"/>
          <p:nvPr/>
        </p:nvSpPr>
        <p:spPr>
          <a:xfrm>
            <a:off x="395536" y="3573016"/>
            <a:ext cx="2304256" cy="369332"/>
          </a:xfrm>
          <a:prstGeom prst="rect">
            <a:avLst/>
          </a:prstGeom>
          <a:noFill/>
        </p:spPr>
        <p:txBody>
          <a:bodyPr wrap="square" rtlCol="0">
            <a:spAutoFit/>
          </a:bodyPr>
          <a:lstStyle/>
          <a:p>
            <a:r>
              <a:rPr lang="en-IN" b="1" i="1" u="sng" dirty="0">
                <a:latin typeface="Times New Roman" pitchFamily="18" charset="0"/>
                <a:cs typeface="Times New Roman" pitchFamily="18" charset="0"/>
              </a:rPr>
              <a:t>Painting of </a:t>
            </a:r>
            <a:r>
              <a:rPr lang="en-IN" b="1" i="1" u="sng" dirty="0" err="1">
                <a:latin typeface="Times New Roman" pitchFamily="18" charset="0"/>
                <a:cs typeface="Times New Roman" pitchFamily="18" charset="0"/>
              </a:rPr>
              <a:t>Humayun</a:t>
            </a:r>
            <a:r>
              <a:rPr lang="en-IN" b="1" i="1" u="sng" dirty="0">
                <a:latin typeface="Times New Roman" pitchFamily="18" charset="0"/>
                <a:cs typeface="Times New Roman" pitchFamily="18" charset="0"/>
              </a:rPr>
              <a:t> </a:t>
            </a:r>
          </a:p>
        </p:txBody>
      </p:sp>
      <p:sp>
        <p:nvSpPr>
          <p:cNvPr id="11" name="TextBox 10"/>
          <p:cNvSpPr txBox="1"/>
          <p:nvPr/>
        </p:nvSpPr>
        <p:spPr>
          <a:xfrm>
            <a:off x="2987824" y="3573016"/>
            <a:ext cx="3888432" cy="646331"/>
          </a:xfrm>
          <a:prstGeom prst="rect">
            <a:avLst/>
          </a:prstGeom>
          <a:noFill/>
        </p:spPr>
        <p:txBody>
          <a:bodyPr wrap="square" rtlCol="0">
            <a:spAutoFit/>
          </a:bodyPr>
          <a:lstStyle/>
          <a:p>
            <a:pPr algn="ctr"/>
            <a:r>
              <a:rPr lang="en-IN" b="1" i="1" dirty="0">
                <a:latin typeface="Times New Roman" pitchFamily="18" charset="0"/>
                <a:cs typeface="Times New Roman" pitchFamily="18" charset="0"/>
              </a:rPr>
              <a:t>Painting showing </a:t>
            </a:r>
            <a:r>
              <a:rPr lang="en-IN" b="1" i="1" dirty="0" err="1">
                <a:latin typeface="Times New Roman" pitchFamily="18" charset="0"/>
                <a:cs typeface="Times New Roman" pitchFamily="18" charset="0"/>
              </a:rPr>
              <a:t>Humayun</a:t>
            </a:r>
            <a:r>
              <a:rPr lang="en-IN" b="1" i="1" dirty="0">
                <a:latin typeface="Times New Roman" pitchFamily="18" charset="0"/>
                <a:cs typeface="Times New Roman" pitchFamily="18" charset="0"/>
              </a:rPr>
              <a:t> being Reunited with young Akbar</a:t>
            </a:r>
          </a:p>
        </p:txBody>
      </p:sp>
      <p:sp>
        <p:nvSpPr>
          <p:cNvPr id="12" name="TextBox 11"/>
          <p:cNvSpPr txBox="1"/>
          <p:nvPr/>
        </p:nvSpPr>
        <p:spPr>
          <a:xfrm>
            <a:off x="683568" y="6309320"/>
            <a:ext cx="3240360" cy="369332"/>
          </a:xfrm>
          <a:prstGeom prst="rect">
            <a:avLst/>
          </a:prstGeom>
          <a:noFill/>
        </p:spPr>
        <p:txBody>
          <a:bodyPr wrap="square" rtlCol="0">
            <a:spAutoFit/>
          </a:bodyPr>
          <a:lstStyle/>
          <a:p>
            <a:r>
              <a:rPr lang="en-IN" b="1" i="1" dirty="0">
                <a:latin typeface="Times New Roman" pitchFamily="18" charset="0"/>
                <a:cs typeface="Times New Roman" pitchFamily="18" charset="0"/>
              </a:rPr>
              <a:t>Silver coins issued by </a:t>
            </a:r>
            <a:r>
              <a:rPr lang="en-IN" b="1" i="1" dirty="0" err="1">
                <a:latin typeface="Times New Roman" pitchFamily="18" charset="0"/>
                <a:cs typeface="Times New Roman" pitchFamily="18" charset="0"/>
              </a:rPr>
              <a:t>Humayun</a:t>
            </a:r>
            <a:r>
              <a:rPr lang="en-IN" b="1" i="1" dirty="0">
                <a:latin typeface="Times New Roman" pitchFamily="18" charset="0"/>
                <a:cs typeface="Times New Roman" pitchFamily="18" charset="0"/>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659</TotalTime>
  <Words>3089</Words>
  <Application>Microsoft Office PowerPoint</Application>
  <PresentationFormat>On-screen Show (4:3)</PresentationFormat>
  <Paragraphs>264</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Algerian</vt:lpstr>
      <vt:lpstr>Arial</vt:lpstr>
      <vt:lpstr>Calibri</vt:lpstr>
      <vt:lpstr>Times New Roman</vt:lpstr>
      <vt:lpstr>Wingdings</vt:lpstr>
      <vt:lpstr>Office Theme</vt:lpstr>
      <vt:lpstr>THE MUGHAL EMPIRE </vt:lpstr>
      <vt:lpstr>LEARNING OBJECTIVES </vt:lpstr>
      <vt:lpstr>SIGNIFIANCE OF MUGHAL RULE </vt:lpstr>
      <vt:lpstr>ORIGINS OF MUGHAL EMPIRE </vt:lpstr>
      <vt:lpstr>A miniature painting (dated 1702-1712) of Timur, his descendants and the Mughal emperors. Timur is in the centre and on his right is his son Miran Shah (the first Mughal emperor Babur’s great-greatgrandfather) and then Abu Said (Babur’s grandfather). To the left of Timur are Sultan Muhammad Mirza (Babur’s great-grandfather) and Umar Shaikh (Babur’s father). The Mughal emperors Babur, Akbar and Shah Jahan are the third, fourth and fifth individuals on Timur’s right and on his left, in the same order, are Humayun, Jahangir and Aurangzeb.</vt:lpstr>
      <vt:lpstr>PowerPoint Presentation</vt:lpstr>
      <vt:lpstr>PowerPoint Presentation</vt:lpstr>
      <vt:lpstr>HUMAYUN  (1530-1540, 1555-1556)</vt:lpstr>
      <vt:lpstr>PowerPoint Presentation</vt:lpstr>
      <vt:lpstr>PowerPoint Presentation</vt:lpstr>
      <vt:lpstr>PowerPoint Presentation</vt:lpstr>
      <vt:lpstr>JAHANGIR (1605-1627)</vt:lpstr>
      <vt:lpstr>PowerPoint Presentation</vt:lpstr>
      <vt:lpstr>SHAH JAHAN 1627-1658</vt:lpstr>
      <vt:lpstr>PowerPoint Presentation</vt:lpstr>
      <vt:lpstr>AURANGZEB (1658-1707)</vt:lpstr>
      <vt:lpstr>PowerPoint Presentation</vt:lpstr>
      <vt:lpstr>PowerPoint Presentation</vt:lpstr>
      <vt:lpstr>PowerPoint Presentation</vt:lpstr>
      <vt:lpstr>PART   2 </vt:lpstr>
      <vt:lpstr>MUGHAL TRADITIONS OF SUCCESSION</vt:lpstr>
      <vt:lpstr>MUGHAL RELATIONS WITH OTHER RULERS-RAJPUTs </vt:lpstr>
      <vt:lpstr>PowerPoint Presentation</vt:lpstr>
      <vt:lpstr>PowerPoint Presentation</vt:lpstr>
      <vt:lpstr>MANSABDARI SYSTEM </vt:lpstr>
      <vt:lpstr>ZABT AND ZAMINDARS</vt:lpstr>
      <vt:lpstr>AKBAR NAMA AND AIN-I AKBARI</vt:lpstr>
      <vt:lpstr>MUGHAL ADMINISTRATION </vt:lpstr>
      <vt:lpstr>RELIGIOUS POLICY -AKBAR</vt:lpstr>
      <vt:lpstr>THE MUGHAL EMPIRE IN THE SEVENTEENTH CENTURY AND AFTER</vt:lpstr>
      <vt:lpstr>DECLINE OF MUGHALS –LATER MUGHALS </vt:lpstr>
      <vt:lpstr>THANK YOU! </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Jitender</dc:creator>
  <cp:lastModifiedBy>preetigopigambhir@gmail.com</cp:lastModifiedBy>
  <cp:revision>59</cp:revision>
  <dcterms:created xsi:type="dcterms:W3CDTF">2020-07-28T03:30:24Z</dcterms:created>
  <dcterms:modified xsi:type="dcterms:W3CDTF">2021-07-28T16:18:29Z</dcterms:modified>
</cp:coreProperties>
</file>